
<file path=[Content_Types].xml><?xml version="1.0" encoding="utf-8"?>
<Types xmlns="http://schemas.openxmlformats.org/package/2006/content-types">
  <Default Extension="svg" ContentType="image/svg+xml"/>
  <Default Extension="wmf" ContentType="image/x-wmf"/>
  <Default Extension="gif" ContentType="image/gi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1.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notesSlides/notesSlide91.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0.xml" ContentType="application/vnd.openxmlformats-officedocument.presentationml.notesSlide+xml"/>
  <Override PartName="/ppt/notesSlides/notesSlide75.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8.xml" ContentType="application/vnd.openxmlformats-officedocument.presentationml.notesSlide+xml"/>
  <Override PartName="/ppt/notesSlides/notesSlide63.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4.xml" ContentType="application/vnd.openxmlformats-officedocument.presentationml.notesSlide+xml"/>
  <Override PartName="/ppt/notesSlides/notesSlide52.xml" ContentType="application/vnd.openxmlformats-officedocument.presentationml.notesSlide+xml"/>
  <Override PartName="/ppt/notesSlides/notesSlide125.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117.xml" ContentType="application/vnd.openxmlformats-officedocument.presentationml.notesSlide+xml"/>
  <Override PartName="/ppt/notesSlides/notesSlide42.xml" ContentType="application/vnd.openxmlformats-officedocument.presentationml.notesSlide+xml"/>
  <Override PartName="/ppt/notesSlides/notesSlide132.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98.xml" ContentType="application/vnd.openxmlformats-officedocument.presentationml.notesSlide+xml"/>
  <Override PartName="/ppt/notesSlides/notesSlide26.xml" ContentType="application/vnd.openxmlformats-officedocument.presentationml.notesSlide+xml"/>
  <Override PartName="/ppt/notesSlides/notesSlide9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77.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95.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48.xml" ContentType="application/vnd.openxmlformats-officedocument.presentationml.notesSlid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10.xml" ContentType="application/vnd.openxmlformats-officedocument.presentationml.notes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29.xml" ContentType="application/vnd.openxmlformats-officedocument.presentationml.slide+xml"/>
  <Override PartName="/ppt/notesSlides/notesSlide15.xml" ContentType="application/vnd.openxmlformats-officedocument.presentationml.notesSlide+xml"/>
  <Override PartName="/ppt/slides/slide127.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notesSlides/notesSlide116.xml" ContentType="application/vnd.openxmlformats-officedocument.presentationml.notesSlide+xml"/>
  <Override PartName="/ppt/slides/slide121.xml" ContentType="application/vnd.openxmlformats-officedocument.presentationml.slide+xml"/>
  <Override PartName="/ppt/slides/slide119.xml" ContentType="application/vnd.openxmlformats-officedocument.presentationml.slide+xml"/>
  <Override PartName="/ppt/slides/slide114.xml" ContentType="application/vnd.openxmlformats-officedocument.presentationml.slide+xml"/>
  <Override PartName="/ppt/notesSlides/notesSlide61.xml" ContentType="application/vnd.openxmlformats-officedocument.presentationml.notesSlide+xml"/>
  <Override PartName="/ppt/notesSlides/notesSlide44.xml" ContentType="application/vnd.openxmlformats-officedocument.presentationml.notesSlide+xml"/>
  <Override PartName="/ppt/slides/slide113.xml" ContentType="application/vnd.openxmlformats-officedocument.presentationml.slide+xml"/>
  <Override PartName="/ppt/slides/slide110.xml" ContentType="application/vnd.openxmlformats-officedocument.presentationml.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slides/slide108.xml" ContentType="application/vnd.openxmlformats-officedocument.presentationml.slide+xml"/>
  <Override PartName="/ppt/slides/slide107.xml" ContentType="application/vnd.openxmlformats-officedocument.presentationml.slide+xml"/>
  <Override PartName="/ppt/slides/slide105.xml" ContentType="application/vnd.openxmlformats-officedocument.presentationml.slide+xml"/>
  <Override PartName="/ppt/notesSlides/notesSlide3.xml" ContentType="application/vnd.openxmlformats-officedocument.presentationml.notesSlide+xml"/>
  <Override PartName="/ppt/slides/slide102.xml" ContentType="application/vnd.openxmlformats-officedocument.presentationml.slide+xml"/>
  <Override PartName="/ppt/slides/slide99.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128.xml" ContentType="application/vnd.openxmlformats-officedocument.presentationml.slide+xml"/>
  <Override PartName="/ppt/slides/slide92.xml" ContentType="application/vnd.openxmlformats-officedocument.presentationml.slide+xml"/>
  <Override PartName="/ppt/slides/slide87.xml" ContentType="application/vnd.openxmlformats-officedocument.presentationml.slide+xml"/>
  <Override PartName="/ppt/notesSlides/notesSlide73.xml" ContentType="application/vnd.openxmlformats-officedocument.presentationml.notesSlide+xml"/>
  <Override PartName="/ppt/slides/slide85.xml" ContentType="application/vnd.openxmlformats-officedocument.presentationml.slide+xml"/>
  <Override PartName="/ppt/slides/slide83.xml" ContentType="application/vnd.openxmlformats-officedocument.presentationml.slide+xml"/>
  <Override PartName="/ppt/notesSlides/notesSlide20.xml" ContentType="application/vnd.openxmlformats-officedocument.presentationml.notesSlide+xml"/>
  <Override PartName="/ppt/slides/slide95.xml" ContentType="application/vnd.openxmlformats-officedocument.presentationml.slide+xml"/>
  <Override PartName="/ppt/slides/slide81.xml" ContentType="application/vnd.openxmlformats-officedocument.presentationml.slide+xml"/>
  <Override PartName="/ppt/slides/slide90.xml" ContentType="application/vnd.openxmlformats-officedocument.presentationml.slide+xml"/>
  <Override PartName="/ppt/notesSlides/notesSlide74.xml" ContentType="application/vnd.openxmlformats-officedocument.presentationml.notesSlide+xml"/>
  <Override PartName="/ppt/slides/slide79.xml" ContentType="application/vnd.openxmlformats-officedocument.presentationml.slide+xml"/>
  <Override PartName="/ppt/slides/slide112.xml" ContentType="application/vnd.openxmlformats-officedocument.presentationml.slide+xml"/>
  <Override PartName="/ppt/notesSlides/notesSlide57.xml" ContentType="application/vnd.openxmlformats-officedocument.presentationml.notesSlide+xml"/>
  <Override PartName="/ppt/slides/slide77.xml" ContentType="application/vnd.openxmlformats-officedocument.presentationml.slide+xml"/>
  <Override PartName="/ppt/slides/slide75.xml" ContentType="application/vnd.openxmlformats-officedocument.presentationml.slide+xml"/>
  <Override PartName="/ppt/slides/slide72.xml" ContentType="application/vnd.openxmlformats-officedocument.presentationml.slide+xml"/>
  <Override PartName="/ppt/notesSlides/notesSlide53.xml" ContentType="application/vnd.openxmlformats-officedocument.presentationml.notesSlide+xml"/>
  <Override PartName="/ppt/slides/slide12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6.xml" ContentType="application/vnd.openxmlformats-officedocument.presentationml.slide+xml"/>
  <Override PartName="/ppt/notesSlides/notesSlide45.xml" ContentType="application/vnd.openxmlformats-officedocument.presentationml.notesSlide+xml"/>
  <Override PartName="/ppt/notesSlides/notesSlide67.xml" ContentType="application/vnd.openxmlformats-officedocument.presentationml.notesSlide+xml"/>
  <Override PartName="/ppt/notesSlides/notesSlide72.xml" ContentType="application/vnd.openxmlformats-officedocument.presentationml.notesSlide+xml"/>
  <Override PartName="/ppt/notesSlides/notesSlide118.xml" ContentType="application/vnd.openxmlformats-officedocument.presentationml.notes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8.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93.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notesSlides/notesSlide85.xml" ContentType="application/vnd.openxmlformats-officedocument.presentationml.notesSlide+xml"/>
  <Override PartName="/ppt/slides/slide59.xml" ContentType="application/vnd.openxmlformats-officedocument.presentationml.slide+xml"/>
  <Override PartName="/ppt/slides/slide56.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slides/slide9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101.xml" ContentType="application/vnd.openxmlformats-officedocument.presentationml.slide+xml"/>
  <Override PartName="/ppt/notesSlides/notesSlide76.xml" ContentType="application/vnd.openxmlformats-officedocument.presentationml.notesSlide+xml"/>
  <Override PartName="/ppt/notesSlides/notesSlide82.xml" ContentType="application/vnd.openxmlformats-officedocument.presentationml.notesSlide+xml"/>
  <Override PartName="/ppt/slides/slide82.xml" ContentType="application/vnd.openxmlformats-officedocument.presentationml.slide+xml"/>
  <Override PartName="/ppt/slides/slide43.xml" ContentType="application/vnd.openxmlformats-officedocument.presentationml.slide+xml"/>
  <Override PartName="/ppt/slides/slide86.xml" ContentType="application/vnd.openxmlformats-officedocument.presentationml.slide+xml"/>
  <Override PartName="/ppt/slides/slide117.xml" ContentType="application/vnd.openxmlformats-officedocument.presentationml.slide+xml"/>
  <Override PartName="/ppt/slides/slide39.xml" ContentType="application/vnd.openxmlformats-officedocument.presentationml.slide+xml"/>
  <Override PartName="/ppt/slides/slide115.xml" ContentType="application/vnd.openxmlformats-officedocument.presentationml.slide+xml"/>
  <Override PartName="/ppt/notesSlides/notesSlide78.xml" ContentType="application/vnd.openxmlformats-officedocument.presentationml.notesSlide+xml"/>
  <Override PartName="/ppt/slides/slide37.xml" ContentType="application/vnd.openxmlformats-officedocument.presentationml.slide+xml"/>
  <Override PartName="/ppt/notesSlides/notesSlide46.xml" ContentType="application/vnd.openxmlformats-officedocument.presentationml.notesSlide+xml"/>
  <Override PartName="/ppt/slides/slide51.xml" ContentType="application/vnd.openxmlformats-officedocument.presentationml.slide+xml"/>
  <Override PartName="/ppt/slides/slide130.xml" ContentType="application/vnd.openxmlformats-officedocument.presentationml.slide+xml"/>
  <Override PartName="/ppt/notesSlides/notesSlide28.xml" ContentType="application/vnd.openxmlformats-officedocument.presentationml.notesSlide+xml"/>
  <Override PartName="/ppt/slides/slide111.xml" ContentType="application/vnd.openxmlformats-officedocument.presentationml.slide+xml"/>
  <Override PartName="/ppt/slides/slide36.xml" ContentType="application/vnd.openxmlformats-officedocument.presentationml.slide+xml"/>
  <Override PartName="/ppt/slides/slide62.xml" ContentType="application/vnd.openxmlformats-officedocument.presentationml.slide+xml"/>
  <Override PartName="/ppt/slides/slide120.xml" ContentType="application/vnd.openxmlformats-officedocument.presentationml.slide+xml"/>
  <Override PartName="/ppt/notesSlides/notesSlide79.xml" ContentType="application/vnd.openxmlformats-officedocument.presentationml.notes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notesSlides/notesSlide65.xml" ContentType="application/vnd.openxmlformats-officedocument.presentationml.notesSlide+xml"/>
  <Override PartName="/ppt/slides/slide84.xml" ContentType="application/vnd.openxmlformats-officedocument.presentationml.slide+xml"/>
  <Override PartName="/ppt/slides/slide22.xml" ContentType="application/vnd.openxmlformats-officedocument.presentationml.slide+xml"/>
  <Override PartName="/ppt/slides/slide116.xml" ContentType="application/vnd.openxmlformats-officedocument.presentationml.slide+xml"/>
  <Override PartName="/ppt/slides/slide19.xml" ContentType="application/vnd.openxmlformats-officedocument.presentationml.slide+xml"/>
  <Override PartName="/ppt/notesSlides/notesSlide103.xml" ContentType="application/vnd.openxmlformats-officedocument.presentationml.notesSlide+xml"/>
  <Override PartName="/ppt/slides/slide18.xml" ContentType="application/vnd.openxmlformats-officedocument.presentationml.slide+xml"/>
  <Override PartName="/ppt/notesSlides/notesSlide126.xml" ContentType="application/vnd.openxmlformats-officedocument.presentationml.notes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06.xml" ContentType="application/vnd.openxmlformats-officedocument.presentationml.slide+xml"/>
  <Override PartName="/ppt/slides/slide13.xml" ContentType="application/vnd.openxmlformats-officedocument.presentationml.slide+xml"/>
  <Override PartName="/ppt/slides/slide126.xml" ContentType="application/vnd.openxmlformats-officedocument.presentationml.slide+xml"/>
  <Override PartName="/ppt/slides/slide20.xml" ContentType="application/vnd.openxmlformats-officedocument.presentationml.slide+xml"/>
  <Override PartName="/ppt/notesSlides/notesSlide64.xml" ContentType="application/vnd.openxmlformats-officedocument.presentationml.notesSlide+xml"/>
  <Override PartName="/ppt/slides/slide11.xml" ContentType="application/vnd.openxmlformats-officedocument.presentationml.slide+xml"/>
  <Override PartName="/ppt/notesSlides/notesSlide89.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s/slide1.xml" ContentType="application/vnd.openxmlformats-officedocument.presentationml.slide+xml"/>
  <Override PartName="/ppt/notesSlides/notesSlide66.xml" ContentType="application/vnd.openxmlformats-officedocument.presentationml.notesSlide+xml"/>
  <Override PartName="/ppt/notesSlides/notesSlide41.xml" ContentType="application/vnd.openxmlformats-officedocument.presentationml.notesSlide+xml"/>
  <Override PartName="/ppt/notesSlides/notesSlide133.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notesSlides/notesSlide12.xml" ContentType="application/vnd.openxmlformats-officedocument.presentationml.notesSlide+xml"/>
  <Override PartName="/ppt/slides/slide34.xml" ContentType="application/vnd.openxmlformats-officedocument.presentationml.slide+xml"/>
  <Override PartName="/ppt/slides/slide54.xml" ContentType="application/vnd.openxmlformats-officedocument.presentationml.slide+xml"/>
  <Override PartName="/ppt/slideLayouts/slideLayout5.xml" ContentType="application/vnd.openxmlformats-officedocument.presentationml.slideLayout+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slides/slide5.xml" ContentType="application/vnd.openxmlformats-officedocument.presentationml.slide+xml"/>
  <Override PartName="/ppt/notesSlides/notesSlide97.xml" ContentType="application/vnd.openxmlformats-officedocument.presentationml.notesSlide+xml"/>
  <Override PartName="/ppt/slides/slide76.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notesSlides/notesSlide102.xml" ContentType="application/vnd.openxmlformats-officedocument.presentationml.notesSlide+xml"/>
  <Override PartName="/ppt/slideLayouts/slideLayout10.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s/slide91.xml" ContentType="application/vnd.openxmlformats-officedocument.presentationml.slide+xml"/>
  <Override PartName="/ppt/notesSlides/notesSlide81.xml" ContentType="application/vnd.openxmlformats-officedocument.presentationml.notes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103.xml" ContentType="application/vnd.openxmlformats-officedocument.presentationml.slide+xml"/>
  <Override PartName="/ppt/slides/slide94.xml" ContentType="application/vnd.openxmlformats-officedocument.presentationml.slide+xml"/>
  <Override PartName="/ppt/slides/slide44.xml" ContentType="application/vnd.openxmlformats-officedocument.presentationml.slide+xml"/>
  <Override PartName="/docProps/custom.xml" ContentType="application/vnd.openxmlformats-officedocument.custom-properties+xml"/>
  <Override PartName="/ppt/slides/slide6.xml" ContentType="application/vnd.openxmlformats-officedocument.presentationml.slide+xml"/>
  <Override PartName="/ppt/slides/slide24.xml" ContentType="application/vnd.openxmlformats-officedocument.presentationml.slide+xml"/>
  <Override PartName="/ppt/notesSlides/notesSlide62.xml" ContentType="application/vnd.openxmlformats-officedocument.presentationml.notesSlide+xml"/>
  <Override PartName="/ppt/slides/slide78.xml" ContentType="application/vnd.openxmlformats-officedocument.presentationml.slide+xml"/>
  <Override PartName="/ppt/slides/slide73.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notesSlides/notesSlide84.xml" ContentType="application/vnd.openxmlformats-officedocument.presentationml.notesSlide+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s/slide27.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Layouts/slideLayout12.xml" ContentType="application/vnd.openxmlformats-officedocument.presentationml.slideLayout+xml"/>
  <Override PartName="/ppt/slides/slide80.xml" ContentType="application/vnd.openxmlformats-officedocument.presentationml.slide+xml"/>
  <Override PartName="/customXml/itemProps3.xml" ContentType="application/vnd.openxmlformats-officedocument.customXmlProperties+xml"/>
  <Override PartName="/ppt/slideLayouts/slideLayout4.xml" ContentType="application/vnd.openxmlformats-officedocument.presentationml.slideLayout+xml"/>
  <Override PartName="/ppt/notesSlides/notesSlide112.xml" ContentType="application/vnd.openxmlformats-officedocument.presentationml.notesSlide+xml"/>
  <Override PartName="/ppt/slides/slide53.xml" ContentType="application/vnd.openxmlformats-officedocument.presentationml.slide+xml"/>
  <Override PartName="/ppt/slides/slide28.xml" ContentType="application/vnd.openxmlformats-officedocument.presentationml.slide+xml"/>
  <Override PartName="/ppt/notesSlides/notesSlide94.xml" ContentType="application/vnd.openxmlformats-officedocument.presentationml.notesSlide+xml"/>
  <Override PartName="/customXml/itemProps2.xml" ContentType="application/vnd.openxmlformats-officedocument.customXmlProperties+xml"/>
  <Override PartName="/ppt/theme/theme1.xml" ContentType="application/vnd.openxmlformats-officedocument.theme+xml"/>
  <Override PartName="/ppt/notesSlides/notesSlide83.xml" ContentType="application/vnd.openxmlformats-officedocument.presentationml.notes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60.xml" ContentType="application/vnd.openxmlformats-officedocument.presentationml.slide+xml"/>
  <Override PartName="/ppt/notesSlides/notesSlide90.xml" ContentType="application/vnd.openxmlformats-officedocument.presentationml.notesSlide+xml"/>
  <Override PartName="/ppt/slides/slide2.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slides/slide88.xml" ContentType="application/vnd.openxmlformats-officedocument.presentationml.slide+xml"/>
  <Override PartName="/ppt/slides/slide38.xml" ContentType="application/vnd.openxmlformats-officedocument.presentationml.slide+xml"/>
  <Override PartName="/ppt/notesSlides/notesSlide55.xml" ContentType="application/vnd.openxmlformats-officedocument.presentationml.notesSlide+xml"/>
  <Override PartName="/ppt/notesSlides/notesSlide96.xml" ContentType="application/vnd.openxmlformats-officedocument.presentationml.notesSlide+xml"/>
  <Override PartName="/ppt/slideLayouts/slideLayout6.xml" ContentType="application/vnd.openxmlformats-officedocument.presentationml.slideLayout+xml"/>
  <Override PartName="/ppt/slides/slide49.xml" ContentType="application/vnd.openxmlformats-officedocument.presentationml.slide+xml"/>
  <Override PartName="/ppt/presProps.xml" ContentType="application/vnd.openxmlformats-officedocument.presentationml.presProps+xml"/>
  <Override PartName="/ppt/slides/slide109.xml" ContentType="application/vnd.openxmlformats-officedocument.presentationml.slide+xml"/>
  <Override PartName="/ppt/slides/slide69.xml" ContentType="application/vnd.openxmlformats-officedocument.presentationml.slide+xml"/>
  <Override PartName="/ppt/notesSlides/notesSlide35.xml" ContentType="application/vnd.openxmlformats-officedocument.presentationml.notesSlide+xml"/>
  <Override PartName="/ppt/notesSlides/notesSlide92.xml" ContentType="application/vnd.openxmlformats-officedocument.presentationml.notesSlide+xml"/>
  <Override PartName="/ppt/slides/slide21.xml" ContentType="application/vnd.openxmlformats-officedocument.presentationml.slide+xml"/>
  <Override PartName="/ppt/slides/slide57.xml" ContentType="application/vnd.openxmlformats-officedocument.presentationml.slide+xml"/>
  <Override PartName="/ppt/slides/slide7.xml" ContentType="application/vnd.openxmlformats-officedocument.presentationml.slide+xml"/>
  <Override PartName="/ppt/notesSlides/notesSlide99.xml" ContentType="application/vnd.openxmlformats-officedocument.presentationml.notesSlide+xml"/>
  <Override PartName="/ppt/slides/slide67.xml" ContentType="application/vnd.openxmlformats-officedocument.presentationml.slide+xml"/>
  <Override PartName="/ppt/notesSlides/notesSlide29.xml" ContentType="application/vnd.openxmlformats-officedocument.presentationml.notesSlide+xml"/>
  <Override PartName="/ppt/slideLayouts/slideLayout13.xml" ContentType="application/vnd.openxmlformats-officedocument.presentationml.slideLayout+xml"/>
  <Override PartName="/customXml/itemProps1.xml" ContentType="application/vnd.openxmlformats-officedocument.customXml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13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Lst>
  <p:sldSz cx="12192000" cy="6858000"/>
  <p:notesSz cx="6858000" cy="9144000"/>
  <p:defaultTextStyle>
    <a:defPPr>
      <a:defRPr lang="he-IL"/>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79" d="100"/>
          <a:sy n="79" d="100"/>
        </p:scale>
        <p:origin x="816" y="48"/>
      </p:cViewPr>
      <p:guideLst>
        <p:guide pos="3840"/>
        <p:guide pos="2160"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notesMaster" Target="notesMasters/notesMaster1.xml"/><Relationship Id="rId138" Type="http://schemas.openxmlformats.org/officeDocument/2006/relationships/presProps" Target="presProps.xml" /><Relationship Id="rId139" Type="http://schemas.openxmlformats.org/officeDocument/2006/relationships/tableStyles" Target="tableStyles.xml" /><Relationship Id="rId14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r">
              <a:defRPr sz="1200"/>
            </a:lvl1pPr>
          </a:lstStyle>
          <a:p>
            <a:pPr>
              <a:defRPr/>
            </a:pPr>
            <a:endParaRPr lang="he-IL"/>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l">
              <a:defRPr sz="1200"/>
            </a:lvl1pPr>
          </a:lstStyle>
          <a:p>
            <a:pPr>
              <a:defRPr/>
            </a:pPr>
            <a:fld id="{D1CD4276-431B-4B81-BAC5-E8FD2487A0C3}" type="datetimeFigureOut">
              <a:rPr lang="he-IL"/>
              <a:t>ד'/אב/תשפ"ד</a:t>
            </a:fld>
            <a:endParaRPr lang="he-IL"/>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he-IL"/>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r">
              <a:defRPr sz="1200"/>
            </a:lvl1pPr>
          </a:lstStyle>
          <a:p>
            <a:pPr>
              <a:defRPr/>
            </a:pPr>
            <a:endParaRPr lang="he-IL"/>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l">
              <a:defRPr sz="1200"/>
            </a:lvl1pPr>
          </a:lstStyle>
          <a:p>
            <a:pPr>
              <a:defRPr/>
            </a:pPr>
            <a:fld id="{8FE66FC6-4312-492F-B667-A8E561F4EE44}" type="slidenum">
              <a:rPr lang="he-IL"/>
              <a:t>‹#›</a:t>
            </a:fld>
            <a:endParaRPr lang="he-IL"/>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he-IL"/>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a:t>
            </a:fld>
            <a:endParaRPr lang="he-IL"/>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a:t>
            </a:fld>
            <a:endParaRPr lang="he-IL"/>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99</a:t>
            </a:fld>
            <a:endParaRPr lang="he-IL"/>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100</a:t>
            </a:fld>
            <a:endParaRPr lang="he-IL"/>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101</a:t>
            </a:fld>
            <a:endParaRPr lang="he-IL"/>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102</a:t>
            </a:fld>
            <a:endParaRPr lang="he-IL"/>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8598C9-BBD8-3D7E-0812-16BF1B14747B}" type="slidenum">
              <a:rPr/>
              <a:t/>
            </a:fld>
            <a:endParaRPr/>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104</a:t>
            </a:fld>
            <a:endParaRPr lang="he-IL"/>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105</a:t>
            </a:fld>
            <a:endParaRPr lang="he-IL"/>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106</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107</a:t>
            </a:fld>
            <a:endParaRPr lang="he-IL"/>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108</a:t>
            </a:fld>
            <a:endParaRPr lang="he-IL"/>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17AA4A8-06E5-0F38-AC37-AD00BEB0AE40}" type="slidenum">
              <a:rPr/>
              <a:t/>
            </a:fld>
            <a:endParaRPr/>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109</a:t>
            </a:fld>
            <a:endParaRPr lang="he-IL"/>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110</a:t>
            </a:fld>
            <a:endParaRPr lang="he-IL"/>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111</a:t>
            </a:fld>
            <a:endParaRPr lang="he-IL"/>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112</a:t>
            </a:fld>
            <a:endParaRPr lang="he-IL"/>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113</a:t>
            </a:fld>
            <a:endParaRPr lang="he-IL"/>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114</a:t>
            </a:fld>
            <a:endParaRPr lang="he-IL"/>
          </a:p>
        </p:txBody>
      </p:sp>
    </p:spTree>
  </p:cSld>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115</a:t>
            </a:fld>
            <a:endParaRPr lang="he-IL"/>
          </a:p>
        </p:txBody>
      </p:sp>
    </p:spTree>
  </p:cSld>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116</a:t>
            </a:fld>
            <a:endParaRPr lang="he-IL"/>
          </a:p>
        </p:txBody>
      </p:sp>
    </p:spTree>
  </p:cSld>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117</a:t>
            </a:fld>
            <a:endParaRPr lang="he-IL"/>
          </a:p>
        </p:txBody>
      </p:sp>
    </p:spTree>
  </p:cSld>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118</a:t>
            </a:fld>
            <a:endParaRPr lang="he-IL"/>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964CC6C-402D-9319-4602-7073F76D4941}" type="slidenum">
              <a:rPr/>
              <a:t/>
            </a:fld>
            <a:endParaRPr/>
          </a:p>
        </p:txBody>
      </p:sp>
    </p:spTree>
  </p:cSld>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119</a:t>
            </a:fld>
            <a:endParaRPr lang="he-IL"/>
          </a:p>
        </p:txBody>
      </p:sp>
    </p:spTree>
  </p:cSld>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020B68-5C85-B05A-7282-CE69599753F5}" type="slidenum">
              <a:rPr/>
              <a:t/>
            </a:fld>
            <a:endParaRPr/>
          </a:p>
        </p:txBody>
      </p:sp>
    </p:spTree>
  </p:cSld>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121</a:t>
            </a:fld>
            <a:endParaRPr lang="he-IL"/>
          </a:p>
        </p:txBody>
      </p:sp>
    </p:spTree>
  </p:cSld>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122</a:t>
            </a:fld>
            <a:endParaRPr lang="he-IL"/>
          </a:p>
        </p:txBody>
      </p:sp>
    </p:spTree>
  </p:cSld>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123</a:t>
            </a:fld>
            <a:endParaRPr lang="he-IL"/>
          </a:p>
        </p:txBody>
      </p:sp>
    </p:spTree>
  </p:cSld>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124</a:t>
            </a:fld>
            <a:endParaRPr lang="he-IL"/>
          </a:p>
        </p:txBody>
      </p:sp>
    </p:spTree>
  </p:cSld>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125</a:t>
            </a:fld>
            <a:endParaRPr lang="he-IL"/>
          </a:p>
        </p:txBody>
      </p:sp>
    </p:spTree>
  </p:cSld>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126</a:t>
            </a:fld>
            <a:endParaRPr lang="he-IL"/>
          </a:p>
        </p:txBody>
      </p:sp>
    </p:spTree>
  </p:cSld>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127</a:t>
            </a:fld>
            <a:endParaRPr lang="he-IL"/>
          </a:p>
        </p:txBody>
      </p:sp>
    </p:spTree>
  </p:cSld>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128</a:t>
            </a:fld>
            <a:endParaRPr lang="he-IL"/>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he-IL"/>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13</a:t>
            </a:fld>
            <a:endParaRPr lang="he-IL"/>
          </a:p>
        </p:txBody>
      </p:sp>
    </p:spTree>
  </p:cSld>
</p:notes>
</file>

<file path=ppt/notesSlides/notesSlide1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129</a:t>
            </a:fld>
            <a:endParaRPr lang="en-US"/>
          </a:p>
        </p:txBody>
      </p:sp>
    </p:spTree>
  </p:cSld>
</p:notes>
</file>

<file path=ppt/notesSlides/notesSlide1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130</a:t>
            </a:fld>
            <a:endParaRPr lang="he-IL"/>
          </a:p>
        </p:txBody>
      </p:sp>
    </p:spTree>
  </p:cSld>
</p:notes>
</file>

<file path=ppt/notesSlides/notesSlide1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he-IL"/>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131</a:t>
            </a:fld>
            <a:endParaRPr lang="he-IL"/>
          </a:p>
        </p:txBody>
      </p:sp>
    </p:spTree>
  </p:cSld>
</p:notes>
</file>

<file path=ppt/notesSlides/notesSlide1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132</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14</a:t>
            </a:fld>
            <a:endParaRPr lang="he-IL"/>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he-IL"/>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15</a:t>
            </a:fld>
            <a:endParaRPr lang="he-IL"/>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he-IL"/>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16</a:t>
            </a:fld>
            <a:endParaRPr lang="he-IL"/>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1470DCE-34A8-6B31-DC18-159AF8E7C960}"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6A3F65E-1749-4C7C-8317-7230566DBDE2}"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19</a:t>
            </a:fld>
            <a:endParaRPr lang="he-IL"/>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0075180" name="Slide Image Placeholder 1"/>
          <p:cNvSpPr>
            <a:spLocks noChangeAspect="1" noGrp="1" noRot="1"/>
          </p:cNvSpPr>
          <p:nvPr>
            <p:ph type="sldImg"/>
          </p:nvPr>
        </p:nvSpPr>
        <p:spPr bwMode="auto"/>
      </p:sp>
      <p:sp>
        <p:nvSpPr>
          <p:cNvPr id="1975460123" name="Notes Placeholder 2"/>
          <p:cNvSpPr>
            <a:spLocks noGrp="1"/>
          </p:cNvSpPr>
          <p:nvPr>
            <p:ph type="body" idx="1"/>
          </p:nvPr>
        </p:nvSpPr>
        <p:spPr bwMode="auto"/>
        <p:txBody>
          <a:bodyPr/>
          <a:lstStyle/>
          <a:p>
            <a:pPr>
              <a:defRPr/>
            </a:pPr>
            <a:endParaRPr lang="en-US"/>
          </a:p>
        </p:txBody>
      </p:sp>
      <p:sp>
        <p:nvSpPr>
          <p:cNvPr id="581854995" name="Slide Number Placeholder 3"/>
          <p:cNvSpPr>
            <a:spLocks noGrp="1"/>
          </p:cNvSpPr>
          <p:nvPr>
            <p:ph type="sldNum" sz="quarter" idx="5"/>
          </p:nvPr>
        </p:nvSpPr>
        <p:spPr bwMode="auto"/>
        <p:txBody>
          <a:bodyPr/>
          <a:lstStyle/>
          <a:p>
            <a:pPr>
              <a:defRPr/>
            </a:pPr>
            <a:fld id="{1469E45E-5845-9162-1022-7A51D376D0C9}" type="slidenum">
              <a:rPr lang="he-IL"/>
              <a:t/>
            </a:fld>
            <a:endParaRPr lang="he-IL"/>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20</a:t>
            </a:fld>
            <a:endParaRPr lang="he-IL"/>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21</a:t>
            </a:fld>
            <a:endParaRPr lang="he-IL"/>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22</a:t>
            </a:fld>
            <a:endParaRPr lang="he-IL"/>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23</a:t>
            </a:fld>
            <a:endParaRPr lang="he-IL"/>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24</a:t>
            </a:fld>
            <a:endParaRPr lang="he-IL"/>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25</a:t>
            </a:fld>
            <a:endParaRPr lang="he-IL"/>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26</a:t>
            </a:fld>
            <a:endParaRPr lang="he-IL"/>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27</a:t>
            </a:fld>
            <a:endParaRPr lang="he-IL"/>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28</a:t>
            </a:fld>
            <a:endParaRPr lang="he-IL"/>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My name is Or Sahar. </a:t>
            </a:r>
            <a:endParaRPr/>
          </a:p>
          <a:p>
            <a:pPr>
              <a:defRPr/>
            </a:pPr>
            <a:r>
              <a:rPr lang="en-US"/>
              <a:t>I was a developer and developer team lead for many years.</a:t>
            </a:r>
            <a:endParaRPr/>
          </a:p>
          <a:p>
            <a:pPr>
              <a:defRPr/>
            </a:pPr>
            <a:r>
              <a:rPr lang="en-US"/>
              <a:t>A few years ago, at the age of 40, I switched to application security consultation and penetration testing.</a:t>
            </a:r>
            <a:endParaRPr/>
          </a:p>
          <a:p>
            <a:pPr>
              <a:defRPr/>
            </a:pPr>
            <a:r>
              <a:rPr lang="en-US"/>
              <a:t>Later on, I focused on application security research.</a:t>
            </a:r>
            <a:endParaRPr/>
          </a:p>
          <a:p>
            <a:pPr>
              <a:defRPr/>
            </a:pPr>
            <a:r>
              <a:rPr lang="en-US"/>
              <a:t>Today I’m a senior security researcher.</a:t>
            </a:r>
            <a:endParaRPr/>
          </a:p>
          <a:p>
            <a:pPr>
              <a:defRPr/>
            </a:pPr>
            <a:r>
              <a:rPr lang="en-US"/>
              <a:t>My drug of choice is chasing CVES, and climbing snowy mountains.</a:t>
            </a:r>
            <a:endParaRPr/>
          </a:p>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3</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29</a:t>
            </a:fld>
            <a:endParaRPr lang="he-IL"/>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30</a:t>
            </a:fld>
            <a:endParaRPr lang="he-IL"/>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31</a:t>
            </a:fld>
            <a:endParaRPr lang="he-IL"/>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32</a:t>
            </a:fld>
            <a:endParaRPr lang="he-IL"/>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a:p>
            <a:pPr>
              <a:defRPr/>
            </a:pPr>
            <a:endParaRPr lang="en-US"/>
          </a:p>
          <a:p>
            <a:pPr>
              <a:defRPr/>
            </a:pPr>
            <a:r>
              <a:rPr lang="en-US"/>
              <a:t>&lt;object data="http://localhost:5187/images/</a:t>
            </a:r>
            <a:r>
              <a:rPr lang="en-US"/>
              <a:t>sample.svg</a:t>
            </a:r>
            <a:r>
              <a:rPr lang="en-US"/>
              <a:t>" width="300" height="200"&gt;&lt;/object&gt;</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33</a:t>
            </a:fld>
            <a:endParaRPr lang="he-IL"/>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34</a:t>
            </a:fld>
            <a:endParaRPr lang="he-IL"/>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35</a:t>
            </a:fld>
            <a:endParaRPr lang="he-IL"/>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36</a:t>
            </a:fld>
            <a:endParaRPr lang="he-IL"/>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BD3D9E6-AA7A-6CB0-E9E3-A9A8B3C2D5A2}"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38</a:t>
            </a:fld>
            <a:endParaRPr lang="he-IL"/>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4</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39</a:t>
            </a:fld>
            <a:endParaRPr lang="he-IL"/>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40</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41</a:t>
            </a:fld>
            <a:endParaRPr lang="he-IL"/>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42</a:t>
            </a:fld>
            <a:endParaRPr lang="he-IL"/>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43</a:t>
            </a:fld>
            <a:endParaRPr lang="he-IL"/>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44</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45</a:t>
            </a:fld>
            <a:endParaRPr lang="he-IL"/>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46</a:t>
            </a:fld>
            <a:endParaRPr lang="he-IL"/>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47</a:t>
            </a:fld>
            <a:endParaRPr lang="he-IL"/>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48</a:t>
            </a:fld>
            <a:endParaRPr lang="he-IL"/>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5</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49</a:t>
            </a:fld>
            <a:endParaRPr lang="he-IL"/>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50</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51</a:t>
            </a:fld>
            <a:endParaRPr lang="he-IL"/>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52</a:t>
            </a:fld>
            <a:endParaRPr lang="he-IL"/>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53</a:t>
            </a:fld>
            <a:endParaRPr lang="he-IL"/>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54</a:t>
            </a:fld>
            <a:endParaRPr lang="he-IL"/>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55</a:t>
            </a:fld>
            <a:endParaRPr lang="he-IL"/>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56</a:t>
            </a:fld>
            <a:endParaRPr lang="he-IL"/>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57</a:t>
            </a:fld>
            <a:endParaRPr lang="he-IL"/>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58</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6</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59</a:t>
            </a:fld>
            <a:endParaRPr lang="he-IL"/>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60</a:t>
            </a:fld>
            <a:endParaRPr lang="he-IL"/>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9096AD1-68C9-ACB7-CA31-EA0080D9DD64}" type="slidenum">
              <a:rPr/>
              <a:t/>
            </a:fld>
            <a:endParaRPr/>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62</a:t>
            </a:fld>
            <a:endParaRPr lang="he-IL"/>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63</a:t>
            </a:fld>
            <a:endParaRPr lang="he-IL"/>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64</a:t>
            </a:fld>
            <a:endParaRPr lang="he-IL"/>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65</a:t>
            </a:fld>
            <a:endParaRPr lang="he-IL"/>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66</a:t>
            </a:fld>
            <a:endParaRPr lang="he-IL"/>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67</a:t>
            </a:fld>
            <a:endParaRPr lang="he-IL"/>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68</a:t>
            </a:fld>
            <a:endParaRPr lang="he-IL"/>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7</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69</a:t>
            </a:fld>
            <a:endParaRPr lang="he-IL"/>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70</a:t>
            </a:fld>
            <a:endParaRPr lang="he-IL"/>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71</a:t>
            </a:fld>
            <a:endParaRPr lang="he-IL"/>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72</a:t>
            </a:fld>
            <a:endParaRPr lang="he-IL"/>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73</a:t>
            </a:fld>
            <a:endParaRPr lang="he-IL"/>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08478A-1436-A705-5B75-B5CF2CEC1AAA}" type="slidenum">
              <a:rPr/>
              <a:t/>
            </a:fld>
            <a:endParaRPr/>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75</a:t>
            </a:fld>
            <a:endParaRPr lang="he-IL"/>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&lt;html&gt;</a:t>
            </a:r>
            <a:endParaRPr/>
          </a:p>
          <a:p>
            <a:pPr>
              <a:defRPr/>
            </a:pPr>
            <a:r>
              <a:rPr lang="en-US"/>
              <a:t>  &lt;!-- CSRF PoC - generated by Burp Suite Professional --&gt;</a:t>
            </a:r>
            <a:endParaRPr/>
          </a:p>
          <a:p>
            <a:pPr>
              <a:defRPr/>
            </a:pPr>
            <a:r>
              <a:rPr lang="en-US"/>
              <a:t>  &lt;body&gt;</a:t>
            </a:r>
            <a:endParaRPr/>
          </a:p>
          <a:p>
            <a:pPr>
              <a:defRPr/>
            </a:pPr>
            <a:r>
              <a:rPr lang="en-US"/>
              <a:t>    &lt;script&gt;</a:t>
            </a:r>
            <a:endParaRPr/>
          </a:p>
          <a:p>
            <a:pPr>
              <a:defRPr/>
            </a:pPr>
            <a:r>
              <a:rPr lang="en-US"/>
              <a:t>      function </a:t>
            </a:r>
            <a:r>
              <a:rPr lang="en-US"/>
              <a:t>submitRequest</a:t>
            </a:r>
            <a:r>
              <a:rPr lang="en-US"/>
              <a:t>()</a:t>
            </a:r>
            <a:endParaRPr/>
          </a:p>
          <a:p>
            <a:pPr>
              <a:defRPr/>
            </a:pPr>
            <a:r>
              <a:rPr lang="en-US"/>
              <a:t>      {</a:t>
            </a:r>
            <a:endParaRPr/>
          </a:p>
          <a:p>
            <a:pPr>
              <a:defRPr/>
            </a:pPr>
            <a:r>
              <a:rPr lang="en-US"/>
              <a:t>        var </a:t>
            </a:r>
            <a:r>
              <a:rPr lang="en-US"/>
              <a:t>xhr</a:t>
            </a:r>
            <a:r>
              <a:rPr lang="en-US"/>
              <a:t> = new </a:t>
            </a:r>
            <a:r>
              <a:rPr lang="en-US"/>
              <a:t>XMLHttpRequest</a:t>
            </a:r>
            <a:r>
              <a:rPr lang="en-US"/>
              <a:t>();</a:t>
            </a:r>
            <a:endParaRPr/>
          </a:p>
          <a:p>
            <a:pPr>
              <a:defRPr/>
            </a:pPr>
            <a:r>
              <a:rPr lang="en-US"/>
              <a:t>        </a:t>
            </a:r>
            <a:r>
              <a:rPr lang="en-US"/>
              <a:t>xhr.open</a:t>
            </a:r>
            <a:r>
              <a:rPr lang="en-US"/>
              <a:t>("POST", "http:\/\/localhost:5187\/Recipes", true);</a:t>
            </a:r>
            <a:endParaRPr/>
          </a:p>
          <a:p>
            <a:pPr>
              <a:defRPr/>
            </a:pPr>
            <a:r>
              <a:rPr lang="en-US"/>
              <a:t>        </a:t>
            </a:r>
            <a:r>
              <a:rPr lang="en-US"/>
              <a:t>xhr.setRequestHeader</a:t>
            </a:r>
            <a:r>
              <a:rPr lang="en-US"/>
              <a:t>("Accept", "application\/</a:t>
            </a:r>
            <a:r>
              <a:rPr lang="en-US"/>
              <a:t>json</a:t>
            </a:r>
            <a:r>
              <a:rPr lang="en-US"/>
              <a:t>, text\/plain, *\/*");</a:t>
            </a:r>
            <a:endParaRPr/>
          </a:p>
          <a:p>
            <a:pPr>
              <a:defRPr/>
            </a:pPr>
            <a:r>
              <a:rPr lang="en-US"/>
              <a:t>        </a:t>
            </a:r>
            <a:r>
              <a:rPr lang="en-US"/>
              <a:t>xhr.setRequestHeader</a:t>
            </a:r>
            <a:r>
              <a:rPr lang="en-US"/>
              <a:t>("Accept-Language", "</a:t>
            </a:r>
            <a:r>
              <a:rPr lang="en-US"/>
              <a:t>en-US,en;q</a:t>
            </a:r>
            <a:r>
              <a:rPr lang="en-US"/>
              <a:t>=0.5");</a:t>
            </a:r>
            <a:endParaRPr/>
          </a:p>
          <a:p>
            <a:pPr>
              <a:defRPr/>
            </a:pPr>
            <a:r>
              <a:rPr lang="en-US"/>
              <a:t>        </a:t>
            </a:r>
            <a:r>
              <a:rPr lang="en-US"/>
              <a:t>xhr.setRequestHeader</a:t>
            </a:r>
            <a:r>
              <a:rPr lang="en-US"/>
              <a:t>("Content-Type", "multipart\/form-data; boundary=---------------------------1607287581594720766577292193");</a:t>
            </a:r>
            <a:endParaRPr/>
          </a:p>
          <a:p>
            <a:pPr>
              <a:defRPr/>
            </a:pPr>
            <a:r>
              <a:rPr lang="en-US"/>
              <a:t>        </a:t>
            </a:r>
            <a:r>
              <a:rPr lang="en-US"/>
              <a:t>xhr.withCredentials</a:t>
            </a:r>
            <a:r>
              <a:rPr lang="en-US"/>
              <a:t> = true;</a:t>
            </a:r>
            <a:endParaRPr/>
          </a:p>
          <a:p>
            <a:pPr>
              <a:defRPr/>
            </a:pPr>
            <a:r>
              <a:rPr lang="en-US"/>
              <a:t>        var body = "-----------------------------1607287581594720766577292193\r\n" + </a:t>
            </a:r>
            <a:endParaRPr/>
          </a:p>
          <a:p>
            <a:pPr>
              <a:defRPr/>
            </a:pPr>
            <a:r>
              <a:rPr lang="en-US"/>
              <a:t>          "Content-Disposition: form-data; name=\"name\"\r\n" + </a:t>
            </a:r>
            <a:endParaRPr/>
          </a:p>
          <a:p>
            <a:pPr>
              <a:defRPr/>
            </a:pPr>
            <a:r>
              <a:rPr lang="en-US"/>
              <a:t>          "\r\n" + </a:t>
            </a:r>
            <a:endParaRPr/>
          </a:p>
          <a:p>
            <a:pPr>
              <a:defRPr/>
            </a:pPr>
            <a:r>
              <a:rPr lang="en-US"/>
              <a:t>          "test\r\n" + </a:t>
            </a:r>
            <a:endParaRPr/>
          </a:p>
          <a:p>
            <a:pPr>
              <a:defRPr/>
            </a:pPr>
            <a:r>
              <a:rPr lang="en-US"/>
              <a:t>          "-----------------------------1607287581594720766577292193\r\n" + </a:t>
            </a:r>
            <a:endParaRPr/>
          </a:p>
          <a:p>
            <a:pPr>
              <a:defRPr/>
            </a:pPr>
            <a:r>
              <a:rPr lang="en-US"/>
              <a:t>          "Content-Disposition: form-data; name=\"instructions\"\r\n" + </a:t>
            </a:r>
            <a:endParaRPr/>
          </a:p>
          <a:p>
            <a:pPr>
              <a:defRPr/>
            </a:pPr>
            <a:r>
              <a:rPr lang="en-US"/>
              <a:t>          "\r\n" + </a:t>
            </a:r>
            <a:endParaRPr/>
          </a:p>
          <a:p>
            <a:pPr>
              <a:defRPr/>
            </a:pPr>
            <a:r>
              <a:rPr lang="en-US"/>
              <a:t>          "test\r\n" + </a:t>
            </a:r>
            <a:endParaRPr/>
          </a:p>
          <a:p>
            <a:pPr>
              <a:defRPr/>
            </a:pPr>
            <a:r>
              <a:rPr lang="en-US"/>
              <a:t>          "-----------------------------1607287581594720766577292193\r\n" + </a:t>
            </a:r>
            <a:endParaRPr/>
          </a:p>
          <a:p>
            <a:pPr>
              <a:defRPr/>
            </a:pPr>
            <a:r>
              <a:rPr lang="en-US"/>
              <a:t>          "Content-Disposition: form-data; name=\"image\"; filename=\"</a:t>
            </a:r>
            <a:r>
              <a:rPr lang="en-US"/>
              <a:t>no_malcious_sample.svg</a:t>
            </a:r>
            <a:r>
              <a:rPr lang="en-US"/>
              <a:t>\"\r\n" + </a:t>
            </a:r>
            <a:endParaRPr/>
          </a:p>
          <a:p>
            <a:pPr>
              <a:defRPr/>
            </a:pPr>
            <a:r>
              <a:rPr lang="en-US"/>
              <a:t>          "Content-Type: image/</a:t>
            </a:r>
            <a:r>
              <a:rPr lang="en-US"/>
              <a:t>svg+xml</a:t>
            </a:r>
            <a:r>
              <a:rPr lang="en-US"/>
              <a:t>\r\n" + </a:t>
            </a:r>
            <a:endParaRPr/>
          </a:p>
          <a:p>
            <a:pPr>
              <a:defRPr/>
            </a:pPr>
            <a:r>
              <a:rPr lang="en-US"/>
              <a:t>          "\r\n" + </a:t>
            </a:r>
            <a:endParaRPr/>
          </a:p>
          <a:p>
            <a:pPr>
              <a:defRPr/>
            </a:pPr>
            <a:r>
              <a:rPr lang="en-US"/>
              <a:t>          "\x3c?xml version=\"1.0\" encoding=\"UTF-8\" standalone=\"no\"?\x3e\r\n" + </a:t>
            </a:r>
            <a:endParaRPr/>
          </a:p>
          <a:p>
            <a:pPr>
              <a:defRPr/>
            </a:pPr>
            <a:r>
              <a:rPr lang="en-US"/>
              <a:t>          "\x3csvg </a:t>
            </a:r>
            <a:r>
              <a:rPr lang="en-US"/>
              <a:t>xmlns</a:t>
            </a:r>
            <a:r>
              <a:rPr lang="en-US"/>
              <a:t>=\"http://www.w3.org/2000/svg\" width=\"100\" height=\"100\"\x3e\r\n" + </a:t>
            </a:r>
            <a:endParaRPr/>
          </a:p>
          <a:p>
            <a:pPr>
              <a:defRPr/>
            </a:pPr>
            <a:r>
              <a:rPr lang="en-US"/>
              <a:t>          "  \x3ccircle cx=\"50\" cy=\"50\" r=\"40\" stroke=\"black\" stroke-width=\"3\" fill=\"red\" /\x3e\r\n" + </a:t>
            </a:r>
            <a:endParaRPr/>
          </a:p>
          <a:p>
            <a:pPr>
              <a:defRPr/>
            </a:pPr>
            <a:r>
              <a:rPr lang="en-US"/>
              <a:t>          "\x3c/</a:t>
            </a:r>
            <a:r>
              <a:rPr lang="en-US"/>
              <a:t>svg</a:t>
            </a:r>
            <a:r>
              <a:rPr lang="en-US"/>
              <a:t>\x3e\r\n" + </a:t>
            </a:r>
            <a:endParaRPr/>
          </a:p>
          <a:p>
            <a:pPr>
              <a:defRPr/>
            </a:pPr>
            <a:r>
              <a:rPr lang="en-US"/>
              <a:t>          "\r\n" + </a:t>
            </a:r>
            <a:endParaRPr/>
          </a:p>
          <a:p>
            <a:pPr>
              <a:defRPr/>
            </a:pPr>
            <a:r>
              <a:rPr lang="en-US"/>
              <a:t>          "-----------------------------1607287581594720766577292193--\r\n";</a:t>
            </a:r>
            <a:endParaRPr/>
          </a:p>
          <a:p>
            <a:pPr>
              <a:defRPr/>
            </a:pPr>
            <a:r>
              <a:rPr lang="en-US"/>
              <a:t>        var </a:t>
            </a:r>
            <a:r>
              <a:rPr lang="en-US"/>
              <a:t>aBody</a:t>
            </a:r>
            <a:r>
              <a:rPr lang="en-US"/>
              <a:t> = new Uint8Array(</a:t>
            </a:r>
            <a:r>
              <a:rPr lang="en-US"/>
              <a:t>body.length</a:t>
            </a:r>
            <a:r>
              <a:rPr lang="en-US"/>
              <a:t>);</a:t>
            </a:r>
            <a:endParaRPr/>
          </a:p>
          <a:p>
            <a:pPr>
              <a:defRPr/>
            </a:pPr>
            <a:r>
              <a:rPr lang="en-US"/>
              <a:t>        for (var </a:t>
            </a:r>
            <a:r>
              <a:rPr lang="en-US"/>
              <a:t>i</a:t>
            </a:r>
            <a:r>
              <a:rPr lang="en-US"/>
              <a:t> = 0; </a:t>
            </a:r>
            <a:r>
              <a:rPr lang="en-US"/>
              <a:t>i</a:t>
            </a:r>
            <a:r>
              <a:rPr lang="en-US"/>
              <a:t> &lt; </a:t>
            </a:r>
            <a:r>
              <a:rPr lang="en-US"/>
              <a:t>aBody.length</a:t>
            </a:r>
            <a:r>
              <a:rPr lang="en-US"/>
              <a:t>; </a:t>
            </a:r>
            <a:r>
              <a:rPr lang="en-US"/>
              <a:t>i</a:t>
            </a:r>
            <a:r>
              <a:rPr lang="en-US"/>
              <a:t>++)</a:t>
            </a:r>
            <a:endParaRPr/>
          </a:p>
          <a:p>
            <a:pPr>
              <a:defRPr/>
            </a:pPr>
            <a:r>
              <a:rPr lang="en-US"/>
              <a:t>          </a:t>
            </a:r>
            <a:r>
              <a:rPr lang="en-US"/>
              <a:t>aBody</a:t>
            </a:r>
            <a:r>
              <a:rPr lang="en-US"/>
              <a:t>[</a:t>
            </a:r>
            <a:r>
              <a:rPr lang="en-US"/>
              <a:t>i</a:t>
            </a:r>
            <a:r>
              <a:rPr lang="en-US"/>
              <a:t>] = </a:t>
            </a:r>
            <a:r>
              <a:rPr lang="en-US"/>
              <a:t>body.charCodeAt</a:t>
            </a:r>
            <a:r>
              <a:rPr lang="en-US"/>
              <a:t>(</a:t>
            </a:r>
            <a:r>
              <a:rPr lang="en-US"/>
              <a:t>i</a:t>
            </a:r>
            <a:r>
              <a:rPr lang="en-US"/>
              <a:t>); </a:t>
            </a:r>
            <a:endParaRPr/>
          </a:p>
          <a:p>
            <a:pPr>
              <a:defRPr/>
            </a:pPr>
            <a:r>
              <a:rPr lang="en-US"/>
              <a:t>        </a:t>
            </a:r>
            <a:r>
              <a:rPr lang="en-US"/>
              <a:t>xhr.send</a:t>
            </a:r>
            <a:r>
              <a:rPr lang="en-US"/>
              <a:t>(new Blob([</a:t>
            </a:r>
            <a:r>
              <a:rPr lang="en-US"/>
              <a:t>aBody</a:t>
            </a:r>
            <a:r>
              <a:rPr lang="en-US"/>
              <a:t>]));</a:t>
            </a:r>
            <a:endParaRPr/>
          </a:p>
          <a:p>
            <a:pPr>
              <a:defRPr/>
            </a:pPr>
            <a:r>
              <a:rPr lang="en-US"/>
              <a:t>      }</a:t>
            </a:r>
            <a:endParaRPr/>
          </a:p>
          <a:p>
            <a:pPr>
              <a:defRPr/>
            </a:pPr>
            <a:r>
              <a:rPr lang="en-US"/>
              <a:t>      </a:t>
            </a:r>
            <a:r>
              <a:rPr lang="en-US"/>
              <a:t>submitRequest</a:t>
            </a:r>
            <a:r>
              <a:rPr lang="en-US"/>
              <a:t>();</a:t>
            </a:r>
            <a:endParaRPr/>
          </a:p>
          <a:p>
            <a:pPr>
              <a:defRPr/>
            </a:pPr>
            <a:r>
              <a:rPr lang="en-US"/>
              <a:t>    &lt;/script&gt;</a:t>
            </a:r>
            <a:endParaRPr/>
          </a:p>
          <a:p>
            <a:pPr>
              <a:defRPr/>
            </a:pPr>
            <a:r>
              <a:rPr lang="en-US"/>
              <a:t>    &lt;form action="#"&gt;</a:t>
            </a:r>
            <a:endParaRPr/>
          </a:p>
          <a:p>
            <a:pPr>
              <a:defRPr/>
            </a:pPr>
            <a:r>
              <a:rPr lang="en-US"/>
              <a:t>      &lt;input type="button" value="Submit request" onclick="</a:t>
            </a:r>
            <a:r>
              <a:rPr lang="en-US"/>
              <a:t>submitRequest</a:t>
            </a:r>
            <a:r>
              <a:rPr lang="en-US"/>
              <a:t>();" /&gt;</a:t>
            </a:r>
            <a:endParaRPr/>
          </a:p>
          <a:p>
            <a:pPr>
              <a:defRPr/>
            </a:pPr>
            <a:r>
              <a:rPr lang="en-US"/>
              <a:t>    &lt;/form&gt;</a:t>
            </a:r>
            <a:endParaRPr/>
          </a:p>
          <a:p>
            <a:pPr>
              <a:defRPr/>
            </a:pPr>
            <a:r>
              <a:rPr lang="en-US"/>
              <a:t>  &lt;/body&gt;</a:t>
            </a:r>
            <a:endParaRPr/>
          </a:p>
          <a:p>
            <a:pPr>
              <a:defRPr/>
            </a:pPr>
            <a:r>
              <a:rPr lang="en-US"/>
              <a:t>&lt;/html&gt;</a:t>
            </a:r>
            <a:endParaRPr/>
          </a:p>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76</a:t>
            </a:fld>
            <a:endParaRPr lang="he-IL"/>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77</a:t>
            </a:fld>
            <a:endParaRPr lang="he-IL"/>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78</a:t>
            </a:fld>
            <a:endParaRPr lang="he-IL"/>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8</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79</a:t>
            </a:fld>
            <a:endParaRPr lang="he-IL"/>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80</a:t>
            </a:fld>
            <a:endParaRPr lang="he-IL"/>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81</a:t>
            </a:fld>
            <a:endParaRPr lang="he-IL"/>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82</a:t>
            </a:fld>
            <a:endParaRPr lang="he-IL"/>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https://nvd.nist.gov/vuln/detail/CVE-2023-48219</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83</a:t>
            </a:fld>
            <a:endParaRPr lang="he-IL"/>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https://angular.io/guide/http-security-xsrf-protection</a:t>
            </a:r>
            <a:endParaRPr/>
          </a:p>
          <a:p>
            <a:pPr>
              <a:defRPr/>
            </a:pPr>
            <a:endParaRPr lang="en-US"/>
          </a:p>
          <a:p>
            <a:pPr>
              <a:defRPr/>
            </a:pPr>
            <a:r>
              <a:rPr lang="en-US"/>
              <a:t>https://learn.microsoft.com/en-us/aspnet/core/security/anti-request-forgery?view=aspnetcore-8.0</a:t>
            </a:r>
            <a:endParaRPr/>
          </a:p>
          <a:p>
            <a:pPr>
              <a:defRPr/>
            </a:pPr>
            <a:r>
              <a:rPr lang="en-US"/>
              <a:t>builder.Services.AddAntiforgery</a:t>
            </a:r>
            <a:r>
              <a:rPr lang="en-US"/>
              <a:t>(options =&gt;</a:t>
            </a:r>
            <a:endParaRPr/>
          </a:p>
          <a:p>
            <a:pPr>
              <a:defRPr/>
            </a:pPr>
            <a:r>
              <a:rPr lang="en-US"/>
              <a:t>{</a:t>
            </a:r>
            <a:endParaRPr/>
          </a:p>
          <a:p>
            <a:pPr>
              <a:defRPr/>
            </a:pPr>
            <a:r>
              <a:rPr lang="en-US"/>
              <a:t>    // Set Cookie properties using </a:t>
            </a:r>
            <a:r>
              <a:rPr lang="en-US"/>
              <a:t>CookieBuilder</a:t>
            </a:r>
            <a:r>
              <a:rPr lang="en-US"/>
              <a:t> properties†.</a:t>
            </a:r>
            <a:endParaRPr/>
          </a:p>
          <a:p>
            <a:pPr>
              <a:defRPr/>
            </a:pPr>
            <a:r>
              <a:rPr lang="en-US"/>
              <a:t>    </a:t>
            </a:r>
            <a:r>
              <a:rPr lang="en-US"/>
              <a:t>options.FormFieldName</a:t>
            </a:r>
            <a:r>
              <a:rPr lang="en-US"/>
              <a:t> = "</a:t>
            </a:r>
            <a:r>
              <a:rPr lang="en-US"/>
              <a:t>AntiforgeryFieldname</a:t>
            </a:r>
            <a:r>
              <a:rPr lang="en-US"/>
              <a:t>";</a:t>
            </a:r>
            <a:endParaRPr/>
          </a:p>
          <a:p>
            <a:pPr>
              <a:defRPr/>
            </a:pPr>
            <a:r>
              <a:rPr lang="en-US"/>
              <a:t>    </a:t>
            </a:r>
            <a:r>
              <a:rPr lang="en-US"/>
              <a:t>options.HeaderName</a:t>
            </a:r>
            <a:r>
              <a:rPr lang="en-US"/>
              <a:t> = "X-CSRF-TOKEN-HEADERNAME";</a:t>
            </a:r>
            <a:endParaRPr/>
          </a:p>
          <a:p>
            <a:pPr>
              <a:defRPr/>
            </a:pPr>
            <a:r>
              <a:rPr lang="en-US"/>
              <a:t>    </a:t>
            </a:r>
            <a:r>
              <a:rPr lang="en-US"/>
              <a:t>options.SuppressXFrameOptionsHeader</a:t>
            </a:r>
            <a:r>
              <a:rPr lang="en-US"/>
              <a:t> = false;</a:t>
            </a:r>
            <a:endParaRPr/>
          </a:p>
          <a:p>
            <a:pPr>
              <a:defRPr/>
            </a:pPr>
            <a:r>
              <a:rPr lang="en-US"/>
              <a:t>});</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84</a:t>
            </a:fld>
            <a:endParaRPr lang="he-IL"/>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https://angular.io/guide/http-security-xsrf-protection</a:t>
            </a:r>
            <a:endParaRPr/>
          </a:p>
          <a:p>
            <a:pPr>
              <a:defRPr/>
            </a:pPr>
            <a:endParaRPr lang="en-US"/>
          </a:p>
          <a:p>
            <a:pPr>
              <a:defRPr/>
            </a:pPr>
            <a:r>
              <a:rPr lang="en-US"/>
              <a:t>https://learn.microsoft.com/en-us/aspnet/core/security/anti-request-forgery?view=aspnetcore-8.0</a:t>
            </a:r>
            <a:endParaRPr/>
          </a:p>
          <a:p>
            <a:pPr>
              <a:defRPr/>
            </a:pPr>
            <a:r>
              <a:rPr lang="en-US"/>
              <a:t>builder.Services.AddAntiforgery</a:t>
            </a:r>
            <a:r>
              <a:rPr lang="en-US"/>
              <a:t>(options =&gt;</a:t>
            </a:r>
            <a:endParaRPr/>
          </a:p>
          <a:p>
            <a:pPr>
              <a:defRPr/>
            </a:pPr>
            <a:r>
              <a:rPr lang="en-US"/>
              <a:t>{</a:t>
            </a:r>
            <a:endParaRPr/>
          </a:p>
          <a:p>
            <a:pPr>
              <a:defRPr/>
            </a:pPr>
            <a:r>
              <a:rPr lang="en-US"/>
              <a:t>    // Set Cookie properties using </a:t>
            </a:r>
            <a:r>
              <a:rPr lang="en-US"/>
              <a:t>CookieBuilder</a:t>
            </a:r>
            <a:r>
              <a:rPr lang="en-US"/>
              <a:t> properties†.</a:t>
            </a:r>
            <a:endParaRPr/>
          </a:p>
          <a:p>
            <a:pPr>
              <a:defRPr/>
            </a:pPr>
            <a:r>
              <a:rPr lang="en-US"/>
              <a:t>    </a:t>
            </a:r>
            <a:r>
              <a:rPr lang="en-US"/>
              <a:t>options.FormFieldName</a:t>
            </a:r>
            <a:r>
              <a:rPr lang="en-US"/>
              <a:t> = "</a:t>
            </a:r>
            <a:r>
              <a:rPr lang="en-US"/>
              <a:t>AntiforgeryFieldname</a:t>
            </a:r>
            <a:r>
              <a:rPr lang="en-US"/>
              <a:t>";</a:t>
            </a:r>
            <a:endParaRPr/>
          </a:p>
          <a:p>
            <a:pPr>
              <a:defRPr/>
            </a:pPr>
            <a:r>
              <a:rPr lang="en-US"/>
              <a:t>    </a:t>
            </a:r>
            <a:r>
              <a:rPr lang="en-US"/>
              <a:t>options.HeaderName</a:t>
            </a:r>
            <a:r>
              <a:rPr lang="en-US"/>
              <a:t> = "X-CSRF-TOKEN-HEADERNAME";</a:t>
            </a:r>
            <a:endParaRPr/>
          </a:p>
          <a:p>
            <a:pPr>
              <a:defRPr/>
            </a:pPr>
            <a:r>
              <a:rPr lang="en-US"/>
              <a:t>    </a:t>
            </a:r>
            <a:r>
              <a:rPr lang="en-US"/>
              <a:t>options.SuppressXFrameOptionsHeader</a:t>
            </a:r>
            <a:r>
              <a:rPr lang="en-US"/>
              <a:t> = false;</a:t>
            </a:r>
            <a:endParaRPr/>
          </a:p>
          <a:p>
            <a:pPr>
              <a:defRPr/>
            </a:pPr>
            <a:r>
              <a:rPr lang="en-US"/>
              <a:t>});</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85</a:t>
            </a:fld>
            <a:endParaRPr lang="he-IL"/>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https://angular.io/guide/http-security-xsrf-protection</a:t>
            </a:r>
            <a:endParaRPr/>
          </a:p>
          <a:p>
            <a:pPr>
              <a:defRPr/>
            </a:pPr>
            <a:endParaRPr lang="en-US"/>
          </a:p>
          <a:p>
            <a:pPr>
              <a:defRPr/>
            </a:pPr>
            <a:r>
              <a:rPr lang="en-US"/>
              <a:t>https://learn.microsoft.com/en-us/aspnet/core/security/anti-request-forgery?view=aspnetcore-8.0</a:t>
            </a:r>
            <a:endParaRPr/>
          </a:p>
          <a:p>
            <a:pPr>
              <a:defRPr/>
            </a:pPr>
            <a:r>
              <a:rPr lang="en-US"/>
              <a:t>builder.Services.AddAntiforgery</a:t>
            </a:r>
            <a:r>
              <a:rPr lang="en-US"/>
              <a:t>(options =&gt;</a:t>
            </a:r>
            <a:endParaRPr/>
          </a:p>
          <a:p>
            <a:pPr>
              <a:defRPr/>
            </a:pPr>
            <a:r>
              <a:rPr lang="en-US"/>
              <a:t>{</a:t>
            </a:r>
            <a:endParaRPr/>
          </a:p>
          <a:p>
            <a:pPr>
              <a:defRPr/>
            </a:pPr>
            <a:r>
              <a:rPr lang="en-US"/>
              <a:t>    // Set Cookie properties using </a:t>
            </a:r>
            <a:r>
              <a:rPr lang="en-US"/>
              <a:t>CookieBuilder</a:t>
            </a:r>
            <a:r>
              <a:rPr lang="en-US"/>
              <a:t> properties†.</a:t>
            </a:r>
            <a:endParaRPr/>
          </a:p>
          <a:p>
            <a:pPr>
              <a:defRPr/>
            </a:pPr>
            <a:r>
              <a:rPr lang="en-US"/>
              <a:t>    </a:t>
            </a:r>
            <a:r>
              <a:rPr lang="en-US"/>
              <a:t>options.FormFieldName</a:t>
            </a:r>
            <a:r>
              <a:rPr lang="en-US"/>
              <a:t> = "</a:t>
            </a:r>
            <a:r>
              <a:rPr lang="en-US"/>
              <a:t>AntiforgeryFieldname</a:t>
            </a:r>
            <a:r>
              <a:rPr lang="en-US"/>
              <a:t>";</a:t>
            </a:r>
            <a:endParaRPr/>
          </a:p>
          <a:p>
            <a:pPr>
              <a:defRPr/>
            </a:pPr>
            <a:r>
              <a:rPr lang="en-US"/>
              <a:t>    </a:t>
            </a:r>
            <a:r>
              <a:rPr lang="en-US"/>
              <a:t>options.HeaderName</a:t>
            </a:r>
            <a:r>
              <a:rPr lang="en-US"/>
              <a:t> = "X-CSRF-TOKEN-HEADERNAME";</a:t>
            </a:r>
            <a:endParaRPr/>
          </a:p>
          <a:p>
            <a:pPr>
              <a:defRPr/>
            </a:pPr>
            <a:r>
              <a:rPr lang="en-US"/>
              <a:t>    </a:t>
            </a:r>
            <a:r>
              <a:rPr lang="en-US"/>
              <a:t>options.SuppressXFrameOptionsHeader</a:t>
            </a:r>
            <a:r>
              <a:rPr lang="en-US"/>
              <a:t> = false;</a:t>
            </a:r>
            <a:endParaRPr/>
          </a:p>
          <a:p>
            <a:pPr>
              <a:defRPr/>
            </a:pPr>
            <a:r>
              <a:rPr lang="en-US"/>
              <a:t>});</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86</a:t>
            </a:fld>
            <a:endParaRPr lang="he-IL"/>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https://angular.io/guide/http-security-xsrf-protection</a:t>
            </a:r>
            <a:endParaRPr/>
          </a:p>
          <a:p>
            <a:pPr>
              <a:defRPr/>
            </a:pPr>
            <a:endParaRPr lang="en-US"/>
          </a:p>
          <a:p>
            <a:pPr>
              <a:defRPr/>
            </a:pPr>
            <a:r>
              <a:rPr lang="en-US"/>
              <a:t>https://learn.microsoft.com/en-us/aspnet/core/security/anti-request-forgery?view=aspnetcore-8.0</a:t>
            </a:r>
            <a:endParaRPr/>
          </a:p>
          <a:p>
            <a:pPr>
              <a:defRPr/>
            </a:pPr>
            <a:r>
              <a:rPr lang="en-US"/>
              <a:t>builder.Services.AddAntiforgery</a:t>
            </a:r>
            <a:r>
              <a:rPr lang="en-US"/>
              <a:t>(options =&gt;</a:t>
            </a:r>
            <a:endParaRPr/>
          </a:p>
          <a:p>
            <a:pPr>
              <a:defRPr/>
            </a:pPr>
            <a:r>
              <a:rPr lang="en-US"/>
              <a:t>{</a:t>
            </a:r>
            <a:endParaRPr/>
          </a:p>
          <a:p>
            <a:pPr>
              <a:defRPr/>
            </a:pPr>
            <a:r>
              <a:rPr lang="en-US"/>
              <a:t>    // Set Cookie properties using </a:t>
            </a:r>
            <a:r>
              <a:rPr lang="en-US"/>
              <a:t>CookieBuilder</a:t>
            </a:r>
            <a:r>
              <a:rPr lang="en-US"/>
              <a:t> properties†.</a:t>
            </a:r>
            <a:endParaRPr/>
          </a:p>
          <a:p>
            <a:pPr>
              <a:defRPr/>
            </a:pPr>
            <a:r>
              <a:rPr lang="en-US"/>
              <a:t>    </a:t>
            </a:r>
            <a:r>
              <a:rPr lang="en-US"/>
              <a:t>options.FormFieldName</a:t>
            </a:r>
            <a:r>
              <a:rPr lang="en-US"/>
              <a:t> = "</a:t>
            </a:r>
            <a:r>
              <a:rPr lang="en-US"/>
              <a:t>AntiforgeryFieldname</a:t>
            </a:r>
            <a:r>
              <a:rPr lang="en-US"/>
              <a:t>";</a:t>
            </a:r>
            <a:endParaRPr/>
          </a:p>
          <a:p>
            <a:pPr>
              <a:defRPr/>
            </a:pPr>
            <a:r>
              <a:rPr lang="en-US"/>
              <a:t>    </a:t>
            </a:r>
            <a:r>
              <a:rPr lang="en-US"/>
              <a:t>options.HeaderName</a:t>
            </a:r>
            <a:r>
              <a:rPr lang="en-US"/>
              <a:t> = "X-CSRF-TOKEN-HEADERNAME";</a:t>
            </a:r>
            <a:endParaRPr/>
          </a:p>
          <a:p>
            <a:pPr>
              <a:defRPr/>
            </a:pPr>
            <a:r>
              <a:rPr lang="en-US"/>
              <a:t>    </a:t>
            </a:r>
            <a:r>
              <a:rPr lang="en-US"/>
              <a:t>options.SuppressXFrameOptionsHeader</a:t>
            </a:r>
            <a:r>
              <a:rPr lang="en-US"/>
              <a:t> = false;</a:t>
            </a:r>
            <a:endParaRPr/>
          </a:p>
          <a:p>
            <a:pPr>
              <a:defRPr/>
            </a:pPr>
            <a:r>
              <a:rPr lang="en-US"/>
              <a:t>});</a:t>
            </a:r>
            <a:endParaRPr/>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87</a:t>
            </a:fld>
            <a:endParaRPr lang="he-IL"/>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a:t>&lt;html&gt;</a:t>
            </a:r>
            <a:endParaRPr/>
          </a:p>
          <a:p>
            <a:pPr>
              <a:defRPr/>
            </a:pPr>
            <a:r>
              <a:rPr lang="en-US"/>
              <a:t>  &lt;!-- CSRF PoC - generated by Burp Suite Professional --&gt;</a:t>
            </a:r>
            <a:endParaRPr/>
          </a:p>
          <a:p>
            <a:pPr>
              <a:defRPr/>
            </a:pPr>
            <a:r>
              <a:rPr lang="en-US"/>
              <a:t>  &lt;body&gt;</a:t>
            </a:r>
            <a:endParaRPr/>
          </a:p>
          <a:p>
            <a:pPr>
              <a:defRPr/>
            </a:pPr>
            <a:r>
              <a:rPr lang="en-US"/>
              <a:t>    &lt;script&gt;</a:t>
            </a:r>
            <a:endParaRPr/>
          </a:p>
          <a:p>
            <a:pPr>
              <a:defRPr/>
            </a:pPr>
            <a:r>
              <a:rPr lang="en-US"/>
              <a:t>      function </a:t>
            </a:r>
            <a:r>
              <a:rPr lang="en-US"/>
              <a:t>submitRequest</a:t>
            </a:r>
            <a:r>
              <a:rPr lang="en-US"/>
              <a:t>()</a:t>
            </a:r>
            <a:endParaRPr/>
          </a:p>
          <a:p>
            <a:pPr>
              <a:defRPr/>
            </a:pPr>
            <a:r>
              <a:rPr lang="en-US"/>
              <a:t>      {</a:t>
            </a:r>
            <a:endParaRPr/>
          </a:p>
          <a:p>
            <a:pPr>
              <a:defRPr/>
            </a:pPr>
            <a:r>
              <a:rPr lang="en-US"/>
              <a:t>        var </a:t>
            </a:r>
            <a:r>
              <a:rPr lang="en-US"/>
              <a:t>xhr</a:t>
            </a:r>
            <a:r>
              <a:rPr lang="en-US"/>
              <a:t> = new </a:t>
            </a:r>
            <a:r>
              <a:rPr lang="en-US"/>
              <a:t>XMLHttpRequest</a:t>
            </a:r>
            <a:r>
              <a:rPr lang="en-US"/>
              <a:t>();</a:t>
            </a:r>
            <a:endParaRPr/>
          </a:p>
          <a:p>
            <a:pPr>
              <a:defRPr/>
            </a:pPr>
            <a:r>
              <a:rPr lang="en-US"/>
              <a:t>        </a:t>
            </a:r>
            <a:r>
              <a:rPr lang="en-US"/>
              <a:t>xhr.open</a:t>
            </a:r>
            <a:r>
              <a:rPr lang="en-US"/>
              <a:t>("POST", "http:\/\/localhost:5187\/Recipes", true);</a:t>
            </a:r>
            <a:endParaRPr/>
          </a:p>
          <a:p>
            <a:pPr>
              <a:defRPr/>
            </a:pPr>
            <a:r>
              <a:rPr lang="en-US"/>
              <a:t>        </a:t>
            </a:r>
            <a:r>
              <a:rPr lang="en-US"/>
              <a:t>xhr.setRequestHeader</a:t>
            </a:r>
            <a:r>
              <a:rPr lang="en-US"/>
              <a:t>("Accept", "application\/</a:t>
            </a:r>
            <a:r>
              <a:rPr lang="en-US"/>
              <a:t>json</a:t>
            </a:r>
            <a:r>
              <a:rPr lang="en-US"/>
              <a:t>, text\/plain, *\/*");</a:t>
            </a:r>
            <a:endParaRPr/>
          </a:p>
          <a:p>
            <a:pPr>
              <a:defRPr/>
            </a:pPr>
            <a:r>
              <a:rPr lang="en-US"/>
              <a:t>        </a:t>
            </a:r>
            <a:r>
              <a:rPr lang="en-US"/>
              <a:t>xhr.setRequestHeader</a:t>
            </a:r>
            <a:r>
              <a:rPr lang="en-US"/>
              <a:t>("Accept-Language", "</a:t>
            </a:r>
            <a:r>
              <a:rPr lang="en-US"/>
              <a:t>en-US,en;q</a:t>
            </a:r>
            <a:r>
              <a:rPr lang="en-US"/>
              <a:t>=0.5");</a:t>
            </a:r>
            <a:endParaRPr/>
          </a:p>
          <a:p>
            <a:pPr>
              <a:defRPr/>
            </a:pPr>
            <a:r>
              <a:rPr lang="en-US"/>
              <a:t>        </a:t>
            </a:r>
            <a:r>
              <a:rPr lang="en-US"/>
              <a:t>xhr.setRequestHeader</a:t>
            </a:r>
            <a:r>
              <a:rPr lang="en-US"/>
              <a:t>("Content-Type", "multipart\/form-data; boundary=---------------------------1607287581594720766577292193");</a:t>
            </a:r>
            <a:endParaRPr/>
          </a:p>
          <a:p>
            <a:pPr>
              <a:defRPr/>
            </a:pPr>
            <a:r>
              <a:rPr lang="en-US"/>
              <a:t>        </a:t>
            </a:r>
            <a:r>
              <a:rPr lang="en-US"/>
              <a:t>xhr.withCredentials</a:t>
            </a:r>
            <a:r>
              <a:rPr lang="en-US"/>
              <a:t> = true;</a:t>
            </a:r>
            <a:endParaRPr/>
          </a:p>
          <a:p>
            <a:pPr>
              <a:defRPr/>
            </a:pPr>
            <a:r>
              <a:rPr lang="en-US"/>
              <a:t>        var body = "-----------------------------1607287581594720766577292193\r\n" + </a:t>
            </a:r>
            <a:endParaRPr/>
          </a:p>
          <a:p>
            <a:pPr>
              <a:defRPr/>
            </a:pPr>
            <a:r>
              <a:rPr lang="en-US"/>
              <a:t>          "Content-Disposition: form-data; name=\"name\"\r\n" + </a:t>
            </a:r>
            <a:endParaRPr/>
          </a:p>
          <a:p>
            <a:pPr>
              <a:defRPr/>
            </a:pPr>
            <a:r>
              <a:rPr lang="en-US"/>
              <a:t>          "\r\n" + </a:t>
            </a:r>
            <a:endParaRPr/>
          </a:p>
          <a:p>
            <a:pPr>
              <a:defRPr/>
            </a:pPr>
            <a:r>
              <a:rPr lang="en-US"/>
              <a:t>          "test\r\n" + </a:t>
            </a:r>
            <a:endParaRPr/>
          </a:p>
          <a:p>
            <a:pPr>
              <a:defRPr/>
            </a:pPr>
            <a:r>
              <a:rPr lang="en-US"/>
              <a:t>          "-----------------------------1607287581594720766577292193\r\n" + </a:t>
            </a:r>
            <a:endParaRPr/>
          </a:p>
          <a:p>
            <a:pPr>
              <a:defRPr/>
            </a:pPr>
            <a:r>
              <a:rPr lang="en-US"/>
              <a:t>          "Content-Disposition: form-data; name=\"instructions\"\r\n" + </a:t>
            </a:r>
            <a:endParaRPr/>
          </a:p>
          <a:p>
            <a:pPr>
              <a:defRPr/>
            </a:pPr>
            <a:r>
              <a:rPr lang="en-US"/>
              <a:t>          "\r\n" + </a:t>
            </a:r>
            <a:endParaRPr/>
          </a:p>
          <a:p>
            <a:pPr>
              <a:defRPr/>
            </a:pPr>
            <a:r>
              <a:rPr lang="en-US"/>
              <a:t>          "test\r\n" + </a:t>
            </a:r>
            <a:endParaRPr/>
          </a:p>
          <a:p>
            <a:pPr>
              <a:defRPr/>
            </a:pPr>
            <a:r>
              <a:rPr lang="en-US"/>
              <a:t>          "-----------------------------1607287581594720766577292193\r\n" + </a:t>
            </a:r>
            <a:endParaRPr/>
          </a:p>
          <a:p>
            <a:pPr>
              <a:defRPr/>
            </a:pPr>
            <a:r>
              <a:rPr lang="en-US"/>
              <a:t>          "Content-Disposition: form-data; name=\"image\"; filename=\"</a:t>
            </a:r>
            <a:r>
              <a:rPr lang="en-US"/>
              <a:t>no_malcious_sample.svg</a:t>
            </a:r>
            <a:r>
              <a:rPr lang="en-US"/>
              <a:t>\"\r\n" + </a:t>
            </a:r>
            <a:endParaRPr/>
          </a:p>
          <a:p>
            <a:pPr>
              <a:defRPr/>
            </a:pPr>
            <a:r>
              <a:rPr lang="en-US"/>
              <a:t>          "Content-Type: image/</a:t>
            </a:r>
            <a:r>
              <a:rPr lang="en-US"/>
              <a:t>svg+xml</a:t>
            </a:r>
            <a:r>
              <a:rPr lang="en-US"/>
              <a:t>\r\n" + </a:t>
            </a:r>
            <a:endParaRPr/>
          </a:p>
          <a:p>
            <a:pPr>
              <a:defRPr/>
            </a:pPr>
            <a:r>
              <a:rPr lang="en-US"/>
              <a:t>          "\r\n" + </a:t>
            </a:r>
            <a:endParaRPr/>
          </a:p>
          <a:p>
            <a:pPr>
              <a:defRPr/>
            </a:pPr>
            <a:r>
              <a:rPr lang="en-US"/>
              <a:t>          "\x3c?xml version=\"1.0\" encoding=\"UTF-8\" standalone=\"no\"?\x3e\r\n" + </a:t>
            </a:r>
            <a:endParaRPr/>
          </a:p>
          <a:p>
            <a:pPr>
              <a:defRPr/>
            </a:pPr>
            <a:r>
              <a:rPr lang="en-US"/>
              <a:t>          "\x3csvg </a:t>
            </a:r>
            <a:r>
              <a:rPr lang="en-US"/>
              <a:t>xmlns</a:t>
            </a:r>
            <a:r>
              <a:rPr lang="en-US"/>
              <a:t>=\"http://www.w3.org/2000/svg\" width=\"100\" height=\"100\"\x3e\r\n" + </a:t>
            </a:r>
            <a:endParaRPr/>
          </a:p>
          <a:p>
            <a:pPr>
              <a:defRPr/>
            </a:pPr>
            <a:r>
              <a:rPr lang="en-US"/>
              <a:t>          "  \x3ccircle cx=\"50\" cy=\"50\" r=\"40\" stroke=\"black\" stroke-width=\"3\" fill=\"red\" /\x3e\r\n" + </a:t>
            </a:r>
            <a:endParaRPr/>
          </a:p>
          <a:p>
            <a:pPr>
              <a:defRPr/>
            </a:pPr>
            <a:r>
              <a:rPr lang="en-US"/>
              <a:t>          "\x3c/</a:t>
            </a:r>
            <a:r>
              <a:rPr lang="en-US"/>
              <a:t>svg</a:t>
            </a:r>
            <a:r>
              <a:rPr lang="en-US"/>
              <a:t>\x3e\r\n" + </a:t>
            </a:r>
            <a:endParaRPr/>
          </a:p>
          <a:p>
            <a:pPr>
              <a:defRPr/>
            </a:pPr>
            <a:r>
              <a:rPr lang="en-US"/>
              <a:t>          "\r\n" + </a:t>
            </a:r>
            <a:endParaRPr/>
          </a:p>
          <a:p>
            <a:pPr>
              <a:defRPr/>
            </a:pPr>
            <a:r>
              <a:rPr lang="en-US"/>
              <a:t>          "-----------------------------1607287581594720766577292193--\r\n";</a:t>
            </a:r>
            <a:endParaRPr/>
          </a:p>
          <a:p>
            <a:pPr>
              <a:defRPr/>
            </a:pPr>
            <a:r>
              <a:rPr lang="en-US"/>
              <a:t>        var </a:t>
            </a:r>
            <a:r>
              <a:rPr lang="en-US"/>
              <a:t>aBody</a:t>
            </a:r>
            <a:r>
              <a:rPr lang="en-US"/>
              <a:t> = new Uint8Array(</a:t>
            </a:r>
            <a:r>
              <a:rPr lang="en-US"/>
              <a:t>body.length</a:t>
            </a:r>
            <a:r>
              <a:rPr lang="en-US"/>
              <a:t>);</a:t>
            </a:r>
            <a:endParaRPr/>
          </a:p>
          <a:p>
            <a:pPr>
              <a:defRPr/>
            </a:pPr>
            <a:r>
              <a:rPr lang="en-US"/>
              <a:t>        for (var </a:t>
            </a:r>
            <a:r>
              <a:rPr lang="en-US"/>
              <a:t>i</a:t>
            </a:r>
            <a:r>
              <a:rPr lang="en-US"/>
              <a:t> = 0; </a:t>
            </a:r>
            <a:r>
              <a:rPr lang="en-US"/>
              <a:t>i</a:t>
            </a:r>
            <a:r>
              <a:rPr lang="en-US"/>
              <a:t> &lt; </a:t>
            </a:r>
            <a:r>
              <a:rPr lang="en-US"/>
              <a:t>aBody.length</a:t>
            </a:r>
            <a:r>
              <a:rPr lang="en-US"/>
              <a:t>; </a:t>
            </a:r>
            <a:r>
              <a:rPr lang="en-US"/>
              <a:t>i</a:t>
            </a:r>
            <a:r>
              <a:rPr lang="en-US"/>
              <a:t>++)</a:t>
            </a:r>
            <a:endParaRPr/>
          </a:p>
          <a:p>
            <a:pPr>
              <a:defRPr/>
            </a:pPr>
            <a:r>
              <a:rPr lang="en-US"/>
              <a:t>          </a:t>
            </a:r>
            <a:r>
              <a:rPr lang="en-US"/>
              <a:t>aBody</a:t>
            </a:r>
            <a:r>
              <a:rPr lang="en-US"/>
              <a:t>[</a:t>
            </a:r>
            <a:r>
              <a:rPr lang="en-US"/>
              <a:t>i</a:t>
            </a:r>
            <a:r>
              <a:rPr lang="en-US"/>
              <a:t>] = </a:t>
            </a:r>
            <a:r>
              <a:rPr lang="en-US"/>
              <a:t>body.charCodeAt</a:t>
            </a:r>
            <a:r>
              <a:rPr lang="en-US"/>
              <a:t>(</a:t>
            </a:r>
            <a:r>
              <a:rPr lang="en-US"/>
              <a:t>i</a:t>
            </a:r>
            <a:r>
              <a:rPr lang="en-US"/>
              <a:t>); </a:t>
            </a:r>
            <a:endParaRPr/>
          </a:p>
          <a:p>
            <a:pPr>
              <a:defRPr/>
            </a:pPr>
            <a:r>
              <a:rPr lang="en-US"/>
              <a:t>        </a:t>
            </a:r>
            <a:r>
              <a:rPr lang="en-US"/>
              <a:t>xhr.send</a:t>
            </a:r>
            <a:r>
              <a:rPr lang="en-US"/>
              <a:t>(new Blob([</a:t>
            </a:r>
            <a:r>
              <a:rPr lang="en-US"/>
              <a:t>aBody</a:t>
            </a:r>
            <a:r>
              <a:rPr lang="en-US"/>
              <a:t>]));</a:t>
            </a:r>
            <a:endParaRPr/>
          </a:p>
          <a:p>
            <a:pPr>
              <a:defRPr/>
            </a:pPr>
            <a:r>
              <a:rPr lang="en-US"/>
              <a:t>      }</a:t>
            </a:r>
            <a:endParaRPr/>
          </a:p>
          <a:p>
            <a:pPr>
              <a:defRPr/>
            </a:pPr>
            <a:r>
              <a:rPr lang="en-US"/>
              <a:t>      </a:t>
            </a:r>
            <a:r>
              <a:rPr lang="en-US"/>
              <a:t>submitRequest</a:t>
            </a:r>
            <a:r>
              <a:rPr lang="en-US"/>
              <a:t>();</a:t>
            </a:r>
            <a:endParaRPr/>
          </a:p>
          <a:p>
            <a:pPr>
              <a:defRPr/>
            </a:pPr>
            <a:r>
              <a:rPr lang="en-US"/>
              <a:t>    &lt;/script&gt;</a:t>
            </a:r>
            <a:endParaRPr/>
          </a:p>
          <a:p>
            <a:pPr>
              <a:defRPr/>
            </a:pPr>
            <a:r>
              <a:rPr lang="en-US"/>
              <a:t>    &lt;form action="#"&gt;</a:t>
            </a:r>
            <a:endParaRPr/>
          </a:p>
          <a:p>
            <a:pPr>
              <a:defRPr/>
            </a:pPr>
            <a:r>
              <a:rPr lang="en-US"/>
              <a:t>      &lt;input type="button" value="Submit request" onclick="</a:t>
            </a:r>
            <a:r>
              <a:rPr lang="en-US"/>
              <a:t>submitRequest</a:t>
            </a:r>
            <a:r>
              <a:rPr lang="en-US"/>
              <a:t>();" /&gt;</a:t>
            </a:r>
            <a:endParaRPr/>
          </a:p>
          <a:p>
            <a:pPr>
              <a:defRPr/>
            </a:pPr>
            <a:r>
              <a:rPr lang="en-US"/>
              <a:t>    &lt;/form&gt;</a:t>
            </a:r>
            <a:endParaRPr/>
          </a:p>
          <a:p>
            <a:pPr>
              <a:defRPr/>
            </a:pPr>
            <a:r>
              <a:rPr lang="en-US"/>
              <a:t>  &lt;/body&gt;</a:t>
            </a:r>
            <a:endParaRPr/>
          </a:p>
          <a:p>
            <a:pPr>
              <a:defRPr/>
            </a:pPr>
            <a:r>
              <a:rPr lang="en-US"/>
              <a:t>&lt;/html&gt;</a:t>
            </a:r>
            <a:endParaRPr/>
          </a:p>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88</a:t>
            </a:fld>
            <a:endParaRPr lang="he-IL"/>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a:t>
            </a:fld>
            <a:endParaRPr lang="he-IL"/>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57E8F6-E30F-B79A-82B9-C5637A145D60}" type="slidenum">
              <a:rPr/>
              <a:t/>
            </a:fld>
            <a:endParaRPr/>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85A000-0BA4-38FA-70C4-9FA636DDECE9}" type="slidenum">
              <a:rPr/>
              <a:t/>
            </a:fld>
            <a:endParaRPr/>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91</a:t>
            </a:fld>
            <a:endParaRPr lang="he-IL"/>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AB757855-88CE-1E4B-B499-88B6510773E9}" type="slidenum">
              <a:rPr lang="en-US"/>
              <a:t>92</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93</a:t>
            </a:fld>
            <a:endParaRPr lang="he-IL"/>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94</a:t>
            </a:fld>
            <a:endParaRPr lang="he-IL"/>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95</a:t>
            </a:fld>
            <a:endParaRPr lang="he-IL"/>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96</a:t>
            </a:fld>
            <a:endParaRPr lang="he-IL"/>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97</a:t>
            </a:fld>
            <a:endParaRPr lang="he-IL"/>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8FE66FC6-4312-492F-B667-A8E561F4EE44}" type="slidenum">
              <a:rPr lang="he-IL"/>
              <a:t>98</a:t>
            </a:fld>
            <a:endParaRPr lang="he-IL"/>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media1.sv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he-IL"/>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he-IL"/>
          </a:p>
        </p:txBody>
      </p:sp>
      <p:sp>
        <p:nvSpPr>
          <p:cNvPr id="4" name="Date Placeholder 3"/>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11"/>
          </p:nvPr>
        </p:nvSpPr>
        <p:spPr bwMode="auto"/>
        <p:txBody>
          <a:bodyPr/>
          <a:lstStyle/>
          <a:p>
            <a:pPr>
              <a:defRPr/>
            </a:pPr>
            <a:endParaRPr lang="he-IL"/>
          </a:p>
        </p:txBody>
      </p:sp>
      <p:sp>
        <p:nvSpPr>
          <p:cNvPr id="6" name="Slide Number Placeholder 5"/>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he-IL"/>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Date Placeholder 3"/>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11"/>
          </p:nvPr>
        </p:nvSpPr>
        <p:spPr bwMode="auto"/>
        <p:txBody>
          <a:bodyPr/>
          <a:lstStyle/>
          <a:p>
            <a:pPr>
              <a:defRPr/>
            </a:pPr>
            <a:endParaRPr lang="he-IL"/>
          </a:p>
        </p:txBody>
      </p:sp>
      <p:sp>
        <p:nvSpPr>
          <p:cNvPr id="6" name="Slide Number Placeholder 5"/>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he-IL"/>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Date Placeholder 3"/>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11"/>
          </p:nvPr>
        </p:nvSpPr>
        <p:spPr bwMode="auto"/>
        <p:txBody>
          <a:bodyPr/>
          <a:lstStyle/>
          <a:p>
            <a:pPr>
              <a:defRPr/>
            </a:pPr>
            <a:endParaRPr lang="he-IL"/>
          </a:p>
        </p:txBody>
      </p:sp>
      <p:sp>
        <p:nvSpPr>
          <p:cNvPr id="6" name="Slide Number Placeholder 5"/>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FullScreen">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48393" y="951358"/>
            <a:ext cx="11543608" cy="851102"/>
          </a:xfrm>
          <a:prstGeom prst="rect">
            <a:avLst/>
          </a:prstGeom>
          <a:noFill/>
        </p:spPr>
        <p:txBody>
          <a:bodyPr/>
          <a:lstStyle>
            <a:lvl1pPr>
              <a:defRPr b="1">
                <a:solidFill>
                  <a:srgbClr val="0070C0"/>
                </a:solidFill>
              </a:defRPr>
            </a:lvl1pPr>
          </a:lstStyle>
          <a:p>
            <a:pPr>
              <a:defRPr/>
            </a:pPr>
            <a:r>
              <a:rPr lang="en-US"/>
              <a:t>Click to edit Master title style</a:t>
            </a:r>
            <a:endParaRPr/>
          </a:p>
        </p:txBody>
      </p:sp>
      <p:sp>
        <p:nvSpPr>
          <p:cNvPr id="3" name="Content Placeholder 2"/>
          <p:cNvSpPr>
            <a:spLocks noGrp="1"/>
          </p:cNvSpPr>
          <p:nvPr>
            <p:ph idx="1"/>
          </p:nvPr>
        </p:nvSpPr>
        <p:spPr bwMode="auto">
          <a:xfrm>
            <a:off x="648393" y="2015384"/>
            <a:ext cx="11377352" cy="4597852"/>
          </a:xfrm>
          <a:prstGeom prst="rect">
            <a:avLst/>
          </a:prstGeom>
          <a:noFill/>
        </p:spPr>
        <p:txBody>
          <a:bodyPr>
            <a:normAutofit/>
          </a:bodyPr>
          <a:lstStyle>
            <a:lvl1pPr>
              <a:defRPr sz="3600">
                <a:solidFill>
                  <a:srgbClr val="00B0F0"/>
                </a:solidFill>
              </a:defRPr>
            </a:lvl1pPr>
            <a:lvl2pPr>
              <a:defRPr sz="3200">
                <a:solidFill>
                  <a:srgbClr val="00B0F0"/>
                </a:solidFill>
              </a:defRPr>
            </a:lvl2pPr>
            <a:lvl3pPr>
              <a:defRPr sz="2800">
                <a:solidFill>
                  <a:srgbClr val="00B0F0"/>
                </a:solidFill>
              </a:defRPr>
            </a:lvl3pPr>
            <a:lvl4pPr>
              <a:defRPr sz="2400">
                <a:solidFill>
                  <a:srgbClr val="00B0F0"/>
                </a:solidFill>
              </a:defRPr>
            </a:lvl4pPr>
            <a:lvl5pPr>
              <a:defRPr sz="2400">
                <a:solidFill>
                  <a:srgbClr val="00B0F0"/>
                </a:solidFil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TextBox 7"/>
          <p:cNvSpPr txBox="1"/>
          <p:nvPr userDrawn="1"/>
        </p:nvSpPr>
        <p:spPr bwMode="auto">
          <a:xfrm>
            <a:off x="0" y="-1"/>
            <a:ext cx="12192000" cy="830997"/>
          </a:xfrm>
          <a:prstGeom prst="rect">
            <a:avLst/>
          </a:prstGeom>
          <a:gradFill>
            <a:gsLst>
              <a:gs pos="24000">
                <a:srgbClr val="5FADE4"/>
              </a:gs>
              <a:gs pos="43000">
                <a:schemeClr val="bg1"/>
              </a:gs>
              <a:gs pos="74000">
                <a:srgbClr val="CEE3ED"/>
              </a:gs>
              <a:gs pos="83000">
                <a:srgbClr val="00B0F0"/>
              </a:gs>
              <a:gs pos="100000">
                <a:srgbClr val="D7E9F5"/>
              </a:gs>
            </a:gsLst>
            <a:lin ang="13500000" scaled="1"/>
          </a:grad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4800" b="1">
                <a:solidFill>
                  <a:srgbClr val="0070C0"/>
                </a:solidFill>
              </a:rPr>
              <a:t> Secure From Scratch</a:t>
            </a:r>
            <a:endParaRPr/>
          </a:p>
        </p:txBody>
      </p:sp>
      <p:grpSp>
        <p:nvGrpSpPr>
          <p:cNvPr id="15" name="Group 14"/>
          <p:cNvGrpSpPr/>
          <p:nvPr userDrawn="1"/>
        </p:nvGrpSpPr>
        <p:grpSpPr bwMode="auto">
          <a:xfrm>
            <a:off x="10840616" y="-285332"/>
            <a:ext cx="1603174" cy="1587357"/>
            <a:chOff x="10840616" y="-285332"/>
            <a:chExt cx="1603174" cy="1587357"/>
          </a:xfrm>
        </p:grpSpPr>
        <p:sp>
          <p:nvSpPr>
            <p:cNvPr id="13" name="Oval 12"/>
            <p:cNvSpPr/>
            <p:nvPr userDrawn="1"/>
          </p:nvSpPr>
          <p:spPr bwMode="auto">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p:blipFill>
          <p:spPr bwMode="auto">
            <a:xfrm>
              <a:off x="11121244" y="67997"/>
              <a:ext cx="697429" cy="76300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HalfScreen">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48393" y="1662554"/>
            <a:ext cx="11543608" cy="851102"/>
          </a:xfrm>
          <a:prstGeom prst="rect">
            <a:avLst/>
          </a:prstGeom>
          <a:solidFill>
            <a:schemeClr val="bg1"/>
          </a:solidFill>
        </p:spPr>
        <p:txBody>
          <a:bodyPr/>
          <a:lstStyle>
            <a:lvl1pPr>
              <a:defRPr b="1">
                <a:solidFill>
                  <a:srgbClr val="0070C0"/>
                </a:solidFill>
              </a:defRPr>
            </a:lvl1pPr>
          </a:lstStyle>
          <a:p>
            <a:pPr>
              <a:defRPr/>
            </a:pPr>
            <a:r>
              <a:rPr lang="en-US"/>
              <a:t>Click to edit Master title style</a:t>
            </a:r>
            <a:endParaRPr/>
          </a:p>
        </p:txBody>
      </p:sp>
      <p:sp>
        <p:nvSpPr>
          <p:cNvPr id="3" name="Content Placeholder 2"/>
          <p:cNvSpPr>
            <a:spLocks noGrp="1"/>
          </p:cNvSpPr>
          <p:nvPr>
            <p:ph idx="1"/>
          </p:nvPr>
        </p:nvSpPr>
        <p:spPr bwMode="auto">
          <a:xfrm>
            <a:off x="648393" y="2726580"/>
            <a:ext cx="5286894" cy="3791210"/>
          </a:xfrm>
          <a:prstGeom prst="rect">
            <a:avLst/>
          </a:prstGeom>
          <a:solidFill>
            <a:schemeClr val="bg1"/>
          </a:solidFill>
        </p:spPr>
        <p:txBody>
          <a:bodyPr/>
          <a:lstStyle>
            <a:lvl1pPr>
              <a:defRPr>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2" name="TextBox 11"/>
          <p:cNvSpPr txBox="1"/>
          <p:nvPr userDrawn="1"/>
        </p:nvSpPr>
        <p:spPr bwMode="auto">
          <a:xfrm>
            <a:off x="0" y="-1"/>
            <a:ext cx="12192000" cy="830997"/>
          </a:xfrm>
          <a:prstGeom prst="rect">
            <a:avLst/>
          </a:prstGeom>
          <a:gradFill>
            <a:gsLst>
              <a:gs pos="24000">
                <a:srgbClr val="5FADE4"/>
              </a:gs>
              <a:gs pos="43000">
                <a:schemeClr val="bg1"/>
              </a:gs>
              <a:gs pos="74000">
                <a:srgbClr val="CEE3ED"/>
              </a:gs>
              <a:gs pos="83000">
                <a:srgbClr val="00B0F0"/>
              </a:gs>
              <a:gs pos="100000">
                <a:srgbClr val="D7E9F5"/>
              </a:gs>
            </a:gsLst>
            <a:lin ang="13500000" scaled="1"/>
          </a:grad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4800" b="1">
                <a:solidFill>
                  <a:srgbClr val="0070C0"/>
                </a:solidFill>
              </a:rPr>
              <a:t> Secure From Scratch</a:t>
            </a:r>
            <a:endParaRPr/>
          </a:p>
        </p:txBody>
      </p:sp>
      <p:grpSp>
        <p:nvGrpSpPr>
          <p:cNvPr id="4" name="Group 3"/>
          <p:cNvGrpSpPr/>
          <p:nvPr userDrawn="1"/>
        </p:nvGrpSpPr>
        <p:grpSpPr bwMode="auto">
          <a:xfrm>
            <a:off x="10840616" y="-285332"/>
            <a:ext cx="1603174" cy="1587357"/>
            <a:chOff x="10840616" y="-285332"/>
            <a:chExt cx="1603174" cy="1587357"/>
          </a:xfrm>
        </p:grpSpPr>
        <p:sp>
          <p:nvSpPr>
            <p:cNvPr id="5" name="Oval 4"/>
            <p:cNvSpPr/>
            <p:nvPr userDrawn="1"/>
          </p:nvSpPr>
          <p:spPr bwMode="auto">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pic>
          <p:nvPicPr>
            <p:cNvPr id="6" name="Graphic 5"/>
            <p:cNvPicPr>
              <a:picLocks noChangeAspect="1"/>
            </p:cNvPicPr>
            <p:nvPr userDrawn="1"/>
          </p:nvPicPr>
          <p:blipFill>
            <a:blip r:embed="rId2"/>
            <a:stretch/>
          </p:blipFill>
          <p:spPr bwMode="auto">
            <a:xfrm>
              <a:off x="11121244" y="67997"/>
              <a:ext cx="697429" cy="76300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Subject Title">
    <p:spTree>
      <p:nvGrpSpPr>
        <p:cNvPr id="1" name=""/>
        <p:cNvGrpSpPr/>
        <p:nvPr/>
      </p:nvGrpSpPr>
      <p:grpSpPr bwMode="auto">
        <a:xfrm>
          <a:off x="0" y="0"/>
          <a:ext cx="0" cy="0"/>
          <a:chOff x="0" y="0"/>
          <a:chExt cx="0" cy="0"/>
        </a:xfrm>
      </p:grpSpPr>
      <p:sp>
        <p:nvSpPr>
          <p:cNvPr id="6" name="Title 1"/>
          <p:cNvSpPr>
            <a:spLocks noGrp="1"/>
          </p:cNvSpPr>
          <p:nvPr>
            <p:ph type="ctrTitle" hasCustomPrompt="1"/>
          </p:nvPr>
        </p:nvSpPr>
        <p:spPr bwMode="auto">
          <a:xfrm>
            <a:off x="1524000" y="1781126"/>
            <a:ext cx="9144000" cy="3228920"/>
          </a:xfrm>
        </p:spPr>
        <p:txBody>
          <a:bodyPr>
            <a:normAutofit/>
          </a:bodyPr>
          <a:lstStyle>
            <a:lvl1pPr algn="ctr">
              <a:defRPr/>
            </a:lvl1pPr>
          </a:lstStyle>
          <a:p>
            <a:pPr>
              <a:defRPr/>
            </a:pPr>
            <a:r>
              <a:rPr lang="en-US" sz="8000" b="1">
                <a:solidFill>
                  <a:srgbClr val="0070C0"/>
                </a:solidFill>
              </a:rPr>
              <a:t>Getting</a:t>
            </a:r>
            <a:br>
              <a:rPr lang="en-US" sz="8000" b="1">
                <a:solidFill>
                  <a:srgbClr val="0070C0"/>
                </a:solidFill>
              </a:rPr>
            </a:br>
            <a:r>
              <a:rPr lang="en-US" sz="8000" b="1">
                <a:solidFill>
                  <a:srgbClr val="0070C0"/>
                </a:solidFill>
              </a:rPr>
              <a:t>Started</a:t>
            </a:r>
            <a:endParaRPr lang="he-IL" sz="8000"/>
          </a:p>
        </p:txBody>
      </p:sp>
      <p:sp>
        <p:nvSpPr>
          <p:cNvPr id="11" name="TextBox 10"/>
          <p:cNvSpPr txBox="1"/>
          <p:nvPr userDrawn="1"/>
        </p:nvSpPr>
        <p:spPr bwMode="auto">
          <a:xfrm>
            <a:off x="0" y="-1"/>
            <a:ext cx="12192000" cy="830997"/>
          </a:xfrm>
          <a:prstGeom prst="rect">
            <a:avLst/>
          </a:prstGeom>
          <a:gradFill>
            <a:gsLst>
              <a:gs pos="24000">
                <a:srgbClr val="5FADE4"/>
              </a:gs>
              <a:gs pos="43000">
                <a:schemeClr val="bg1"/>
              </a:gs>
              <a:gs pos="74000">
                <a:srgbClr val="CEE3ED"/>
              </a:gs>
              <a:gs pos="83000">
                <a:srgbClr val="00B0F0"/>
              </a:gs>
              <a:gs pos="100000">
                <a:srgbClr val="D7E9F5"/>
              </a:gs>
            </a:gsLst>
            <a:lin ang="13500000" scaled="1"/>
          </a:grad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4800" b="1">
                <a:solidFill>
                  <a:srgbClr val="0070C0"/>
                </a:solidFill>
              </a:rPr>
              <a:t> Secure From Scratch</a:t>
            </a:r>
            <a:endParaRPr/>
          </a:p>
        </p:txBody>
      </p:sp>
      <p:grpSp>
        <p:nvGrpSpPr>
          <p:cNvPr id="2" name="Group 1"/>
          <p:cNvGrpSpPr/>
          <p:nvPr userDrawn="1"/>
        </p:nvGrpSpPr>
        <p:grpSpPr bwMode="auto">
          <a:xfrm>
            <a:off x="10840616" y="-285332"/>
            <a:ext cx="1603174" cy="1587357"/>
            <a:chOff x="10840616" y="-285332"/>
            <a:chExt cx="1603174" cy="1587357"/>
          </a:xfrm>
        </p:grpSpPr>
        <p:sp>
          <p:nvSpPr>
            <p:cNvPr id="3" name="Oval 2"/>
            <p:cNvSpPr/>
            <p:nvPr userDrawn="1"/>
          </p:nvSpPr>
          <p:spPr bwMode="auto">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pic>
          <p:nvPicPr>
            <p:cNvPr id="4" name="Graphic 3"/>
            <p:cNvPicPr>
              <a:picLocks noChangeAspect="1"/>
            </p:cNvPicPr>
            <p:nvPr userDrawn="1"/>
          </p:nvPicPr>
          <p:blipFill>
            <a:blip r:embed="rId2"/>
            <a:stretch/>
          </p:blipFill>
          <p:spPr bwMode="auto">
            <a:xfrm>
              <a:off x="11121244" y="67997"/>
              <a:ext cx="697429" cy="7630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he-IL"/>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Date Placeholder 3"/>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11"/>
          </p:nvPr>
        </p:nvSpPr>
        <p:spPr bwMode="auto"/>
        <p:txBody>
          <a:bodyPr/>
          <a:lstStyle/>
          <a:p>
            <a:pPr>
              <a:defRPr/>
            </a:pPr>
            <a:endParaRPr lang="he-IL"/>
          </a:p>
        </p:txBody>
      </p:sp>
      <p:sp>
        <p:nvSpPr>
          <p:cNvPr id="6" name="Slide Number Placeholder 5"/>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he-IL"/>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11"/>
          </p:nvPr>
        </p:nvSpPr>
        <p:spPr bwMode="auto"/>
        <p:txBody>
          <a:bodyPr/>
          <a:lstStyle/>
          <a:p>
            <a:pPr>
              <a:defRPr/>
            </a:pPr>
            <a:endParaRPr lang="he-IL"/>
          </a:p>
        </p:txBody>
      </p:sp>
      <p:sp>
        <p:nvSpPr>
          <p:cNvPr id="6" name="Slide Number Placeholder 5"/>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he-IL"/>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5" name="Date Placeholder 4"/>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6" name="Footer Placeholder 5"/>
          <p:cNvSpPr>
            <a:spLocks noGrp="1"/>
          </p:cNvSpPr>
          <p:nvPr>
            <p:ph type="ftr" sz="quarter" idx="11"/>
          </p:nvPr>
        </p:nvSpPr>
        <p:spPr bwMode="auto"/>
        <p:txBody>
          <a:bodyPr/>
          <a:lstStyle/>
          <a:p>
            <a:pPr>
              <a:defRPr/>
            </a:pPr>
            <a:endParaRPr lang="he-IL"/>
          </a:p>
        </p:txBody>
      </p:sp>
      <p:sp>
        <p:nvSpPr>
          <p:cNvPr id="7" name="Slide Number Placeholder 6"/>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he-IL"/>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7" name="Date Placeholder 6"/>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8" name="Footer Placeholder 7"/>
          <p:cNvSpPr>
            <a:spLocks noGrp="1"/>
          </p:cNvSpPr>
          <p:nvPr>
            <p:ph type="ftr" sz="quarter" idx="11"/>
          </p:nvPr>
        </p:nvSpPr>
        <p:spPr bwMode="auto"/>
        <p:txBody>
          <a:bodyPr/>
          <a:lstStyle/>
          <a:p>
            <a:pPr>
              <a:defRPr/>
            </a:pPr>
            <a:endParaRPr lang="he-IL"/>
          </a:p>
        </p:txBody>
      </p:sp>
      <p:sp>
        <p:nvSpPr>
          <p:cNvPr id="9" name="Slide Number Placeholder 8"/>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he-IL"/>
          </a:p>
        </p:txBody>
      </p:sp>
      <p:sp>
        <p:nvSpPr>
          <p:cNvPr id="3" name="Date Placeholder 2"/>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4" name="Footer Placeholder 3"/>
          <p:cNvSpPr>
            <a:spLocks noGrp="1"/>
          </p:cNvSpPr>
          <p:nvPr>
            <p:ph type="ftr" sz="quarter" idx="11"/>
          </p:nvPr>
        </p:nvSpPr>
        <p:spPr bwMode="auto"/>
        <p:txBody>
          <a:bodyPr/>
          <a:lstStyle/>
          <a:p>
            <a:pPr>
              <a:defRPr/>
            </a:pPr>
            <a:endParaRPr lang="he-IL"/>
          </a:p>
        </p:txBody>
      </p:sp>
      <p:sp>
        <p:nvSpPr>
          <p:cNvPr id="5" name="Slide Number Placeholder 4"/>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3" name="Footer Placeholder 2"/>
          <p:cNvSpPr>
            <a:spLocks noGrp="1"/>
          </p:cNvSpPr>
          <p:nvPr>
            <p:ph type="ftr" sz="quarter" idx="11"/>
          </p:nvPr>
        </p:nvSpPr>
        <p:spPr bwMode="auto"/>
        <p:txBody>
          <a:bodyPr/>
          <a:lstStyle/>
          <a:p>
            <a:pPr>
              <a:defRPr/>
            </a:pPr>
            <a:endParaRPr lang="he-IL"/>
          </a:p>
        </p:txBody>
      </p:sp>
      <p:sp>
        <p:nvSpPr>
          <p:cNvPr id="4" name="Slide Number Placeholder 3"/>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he-IL"/>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6" name="Footer Placeholder 5"/>
          <p:cNvSpPr>
            <a:spLocks noGrp="1"/>
          </p:cNvSpPr>
          <p:nvPr>
            <p:ph type="ftr" sz="quarter" idx="11"/>
          </p:nvPr>
        </p:nvSpPr>
        <p:spPr bwMode="auto"/>
        <p:txBody>
          <a:bodyPr/>
          <a:lstStyle/>
          <a:p>
            <a:pPr>
              <a:defRPr/>
            </a:pPr>
            <a:endParaRPr lang="he-IL"/>
          </a:p>
        </p:txBody>
      </p:sp>
      <p:sp>
        <p:nvSpPr>
          <p:cNvPr id="7" name="Slide Number Placeholder 6"/>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he-IL"/>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he-IL"/>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552B8F2-EBFC-4ECE-97C8-5BB22994A78F}" type="datetimeFigureOut">
              <a:rPr lang="he-IL"/>
              <a:t>ד'/אב/תשפ"ד</a:t>
            </a:fld>
            <a:endParaRPr lang="he-IL"/>
          </a:p>
        </p:txBody>
      </p:sp>
      <p:sp>
        <p:nvSpPr>
          <p:cNvPr id="6" name="Footer Placeholder 5"/>
          <p:cNvSpPr>
            <a:spLocks noGrp="1"/>
          </p:cNvSpPr>
          <p:nvPr>
            <p:ph type="ftr" sz="quarter" idx="11"/>
          </p:nvPr>
        </p:nvSpPr>
        <p:spPr bwMode="auto"/>
        <p:txBody>
          <a:bodyPr/>
          <a:lstStyle/>
          <a:p>
            <a:pPr>
              <a:defRPr/>
            </a:pPr>
            <a:endParaRPr lang="he-IL"/>
          </a:p>
        </p:txBody>
      </p:sp>
      <p:sp>
        <p:nvSpPr>
          <p:cNvPr id="7" name="Slide Number Placeholder 6"/>
          <p:cNvSpPr>
            <a:spLocks noGrp="1"/>
          </p:cNvSpPr>
          <p:nvPr>
            <p:ph type="sldNum" sz="quarter" idx="12"/>
          </p:nvPr>
        </p:nvSpPr>
        <p:spPr bwMode="auto"/>
        <p:txBody>
          <a:bodyPr/>
          <a:lstStyle/>
          <a:p>
            <a:pPr>
              <a:defRPr/>
            </a:pPr>
            <a:fld id="{C65FC408-518D-404D-98CB-A04A822E206E}" type="slidenum">
              <a:rPr lang="he-IL"/>
              <a:t>‹#›</a:t>
            </a:fld>
            <a:endParaRPr lang="he-IL"/>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he-IL"/>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he-IL"/>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552B8F2-EBFC-4ECE-97C8-5BB22994A78F}" type="datetimeFigureOut">
              <a:rPr lang="he-IL"/>
              <a:t>ד'/אב/תשפ"ד</a:t>
            </a:fld>
            <a:endParaRPr lang="he-IL"/>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he-IL"/>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65FC408-518D-404D-98CB-A04A822E206E}" type="slidenum">
              <a:rPr lang="he-IL"/>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he-IL"/>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52.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53.png"/><Relationship Id="rId4" Type="http://schemas.openxmlformats.org/officeDocument/2006/relationships/image" Target="../media/image54.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1.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1.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1.pn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4.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3.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5.pn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1.pn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6.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1.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3.png"/><Relationship Id="rId4" Type="http://schemas.openxmlformats.org/officeDocument/2006/relationships/image" Target="../media/image57.pn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29.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58.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5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media2.svg"/><Relationship Id="rId5" Type="http://schemas.openxmlformats.org/officeDocument/2006/relationships/image" Target="../media/image6.png"/><Relationship Id="rId6" Type="http://schemas.openxmlformats.org/officeDocument/2006/relationships/image" Target="../media/media3.svg"/><Relationship Id="rId7" Type="http://schemas.openxmlformats.org/officeDocument/2006/relationships/image" Target="../media/image7.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11.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3.pn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13.pn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60.png"/><Relationship Id="rId4" Type="http://schemas.openxmlformats.org/officeDocument/2006/relationships/image" Target="../media/image13.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29.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29.pn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61.png"/><Relationship Id="rId4" Type="http://schemas.openxmlformats.org/officeDocument/2006/relationships/image" Target="../media/image2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github.com/SecureFromScratch/Workshops/" TargetMode="Externa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4.pn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29.png"/></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2.g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2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1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media4.sv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g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3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12.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3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image" Target="../media/image3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9.png"/><Relationship Id="rId4" Type="http://schemas.openxmlformats.org/officeDocument/2006/relationships/image" Target="../media/image13.png"/><Relationship Id="rId5" Type="http://schemas.openxmlformats.org/officeDocument/2006/relationships/image" Target="../media/image1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41.png"/><Relationship Id="rId4" Type="http://schemas.openxmlformats.org/officeDocument/2006/relationships/image" Target="../media/image1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29.png"/><Relationship Id="rId4" Type="http://schemas.openxmlformats.org/officeDocument/2006/relationships/image" Target="../media/image42.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29.png"/><Relationship Id="rId4" Type="http://schemas.openxmlformats.org/officeDocument/2006/relationships/image" Target="../media/image43.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7.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29.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7.png"/><Relationship Id="rId7" Type="http://schemas.openxmlformats.org/officeDocument/2006/relationships/image" Target="../media/image47.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41.png"/><Relationship Id="rId4"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1.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4.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3.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3.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1.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3.png"/><Relationship Id="rId4" Type="http://schemas.openxmlformats.org/officeDocument/2006/relationships/image" Target="../media/image48.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29.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653143" y="1554985"/>
            <a:ext cx="10786186" cy="2387600"/>
          </a:xfrm>
        </p:spPr>
        <p:txBody>
          <a:bodyPr>
            <a:noAutofit/>
          </a:bodyPr>
          <a:lstStyle/>
          <a:p>
            <a:pPr>
              <a:defRPr/>
            </a:pPr>
            <a:r>
              <a:rPr lang="en-US" sz="9600" b="1">
                <a:solidFill>
                  <a:srgbClr val="0070C0"/>
                </a:solidFill>
              </a:rPr>
              <a:t>Sharp Security from All Angles</a:t>
            </a:r>
            <a:endParaRPr lang="he-IL" sz="9600"/>
          </a:p>
        </p:txBody>
      </p:sp>
      <p:sp>
        <p:nvSpPr>
          <p:cNvPr id="3" name="Subtitle 2"/>
          <p:cNvSpPr>
            <a:spLocks noGrp="1"/>
          </p:cNvSpPr>
          <p:nvPr>
            <p:ph type="subTitle" idx="1"/>
          </p:nvPr>
        </p:nvSpPr>
        <p:spPr bwMode="auto">
          <a:xfrm>
            <a:off x="1988648" y="4034660"/>
            <a:ext cx="9144000" cy="1655762"/>
          </a:xfrm>
        </p:spPr>
        <p:txBody>
          <a:bodyPr>
            <a:normAutofit fontScale="70000" lnSpcReduction="20000"/>
          </a:bodyPr>
          <a:lstStyle/>
          <a:p>
            <a:pPr>
              <a:defRPr/>
            </a:pPr>
            <a:r>
              <a:rPr lang="en-US" sz="9600" b="1">
                <a:solidFill>
                  <a:srgbClr val="FF0000"/>
                </a:solidFill>
              </a:rPr>
              <a:t>Mastering Security in </a:t>
            </a:r>
            <a:br>
              <a:rPr lang="en-US" sz="9600" b="1">
                <a:solidFill>
                  <a:srgbClr val="FF0000"/>
                </a:solidFill>
              </a:rPr>
            </a:br>
            <a:r>
              <a:rPr lang="en-US" sz="9600" b="1">
                <a:solidFill>
                  <a:srgbClr val="FF0000"/>
                </a:solidFill>
              </a:rPr>
              <a:t>.NET Core 8 / Angular 17</a:t>
            </a:r>
            <a:endParaRPr lang="he-IL" sz="9600"/>
          </a:p>
        </p:txBody>
      </p:sp>
      <p:sp>
        <p:nvSpPr>
          <p:cNvPr id="6" name="TextBox 5"/>
          <p:cNvSpPr txBox="1"/>
          <p:nvPr userDrawn="1"/>
        </p:nvSpPr>
        <p:spPr bwMode="auto">
          <a:xfrm>
            <a:off x="0" y="-1"/>
            <a:ext cx="12192000" cy="830997"/>
          </a:xfrm>
          <a:prstGeom prst="rect">
            <a:avLst/>
          </a:prstGeom>
          <a:gradFill>
            <a:gsLst>
              <a:gs pos="24000">
                <a:srgbClr val="5FADE4"/>
              </a:gs>
              <a:gs pos="43000">
                <a:schemeClr val="bg1"/>
              </a:gs>
              <a:gs pos="74000">
                <a:srgbClr val="CEE3ED"/>
              </a:gs>
              <a:gs pos="83000">
                <a:srgbClr val="00B0F0"/>
              </a:gs>
              <a:gs pos="100000">
                <a:srgbClr val="D7E9F5"/>
              </a:gs>
            </a:gsLst>
            <a:lin ang="13500000" scaled="1"/>
          </a:grad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4800" b="1">
                <a:solidFill>
                  <a:srgbClr val="0070C0"/>
                </a:solidFill>
              </a:rPr>
              <a:t> Secure From Scratch</a:t>
            </a:r>
            <a:endParaRPr/>
          </a:p>
        </p:txBody>
      </p:sp>
      <p:grpSp>
        <p:nvGrpSpPr>
          <p:cNvPr id="9" name="Group 8"/>
          <p:cNvGrpSpPr/>
          <p:nvPr/>
        </p:nvGrpSpPr>
        <p:grpSpPr bwMode="auto">
          <a:xfrm>
            <a:off x="10840616" y="-285332"/>
            <a:ext cx="1603174" cy="1587357"/>
            <a:chOff x="10840616" y="-285332"/>
            <a:chExt cx="1603174" cy="1587357"/>
          </a:xfrm>
        </p:grpSpPr>
        <p:sp>
          <p:nvSpPr>
            <p:cNvPr id="10" name="Oval 9"/>
            <p:cNvSpPr/>
            <p:nvPr userDrawn="1"/>
          </p:nvSpPr>
          <p:spPr bwMode="auto">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pic>
          <p:nvPicPr>
            <p:cNvPr id="11" name="Graphic 10"/>
            <p:cNvPicPr>
              <a:picLocks noChangeAspect="1"/>
            </p:cNvPicPr>
            <p:nvPr userDrawn="1"/>
          </p:nvPicPr>
          <p:blipFill>
            <a:blip r:embed="rId3"/>
            <a:stretch/>
          </p:blipFill>
          <p:spPr bwMode="auto">
            <a:xfrm>
              <a:off x="11121244" y="67997"/>
              <a:ext cx="697429" cy="763000"/>
            </a:xfrm>
            <a:prstGeom prst="rect">
              <a:avLst/>
            </a:prstGeom>
          </p:spPr>
        </p:pic>
      </p:grpSp>
      <p:pic>
        <p:nvPicPr>
          <p:cNvPr id="5" name="Graphic 4"/>
          <p:cNvPicPr>
            <a:picLocks noChangeAspect="1"/>
          </p:cNvPicPr>
          <p:nvPr/>
        </p:nvPicPr>
        <p:blipFill>
          <a:blip r:embed="rId3"/>
          <a:stretch/>
        </p:blipFill>
        <p:spPr bwMode="auto">
          <a:xfrm>
            <a:off x="1137699" y="4052384"/>
            <a:ext cx="1191120" cy="130310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48393" y="951358"/>
            <a:ext cx="11543608" cy="851102"/>
          </a:xfrm>
        </p:spPr>
        <p:txBody>
          <a:bodyPr/>
          <a:lstStyle/>
          <a:p>
            <a:pPr>
              <a:defRPr/>
            </a:pPr>
            <a:r>
              <a:rPr lang="en-US"/>
              <a:t>Workshop Outline</a:t>
            </a:r>
            <a:endParaRPr lang="he-IL"/>
          </a:p>
        </p:txBody>
      </p:sp>
      <p:sp>
        <p:nvSpPr>
          <p:cNvPr id="3" name="Content Placeholder 2"/>
          <p:cNvSpPr>
            <a:spLocks noGrp="1"/>
          </p:cNvSpPr>
          <p:nvPr>
            <p:ph idx="1"/>
          </p:nvPr>
        </p:nvSpPr>
        <p:spPr bwMode="auto"/>
        <p:txBody>
          <a:bodyPr>
            <a:normAutofit lnSpcReduction="10000"/>
          </a:bodyPr>
          <a:lstStyle/>
          <a:p>
            <a:pPr marL="742950" indent="-742950">
              <a:buFont typeface="+mj-lt"/>
              <a:buAutoNum type="arabicPeriod" startAt="3"/>
              <a:defRPr/>
            </a:pPr>
            <a:r>
              <a:rPr lang="en-US"/>
              <a:t>.NET CORE 8, Server-Side attacks and protections</a:t>
            </a:r>
            <a:endParaRPr/>
          </a:p>
          <a:p>
            <a:pPr marL="1200150" lvl="1" indent="-742950">
              <a:buFont typeface="+mj-lt"/>
              <a:buAutoNum type="alphaLcPeriod"/>
              <a:defRPr/>
            </a:pPr>
            <a:r>
              <a:rPr lang="en-US"/>
              <a:t>How to exploit unrestricted File Upload</a:t>
            </a:r>
            <a:endParaRPr/>
          </a:p>
          <a:p>
            <a:pPr marL="1200150" lvl="1" indent="-742950">
              <a:buFont typeface="+mj-lt"/>
              <a:buAutoNum type="alphaLcPeriod"/>
              <a:defRPr/>
            </a:pPr>
            <a:r>
              <a:rPr lang="en-US"/>
              <a:t>How to mitigate attacks when we allow user to upload files</a:t>
            </a:r>
            <a:endParaRPr/>
          </a:p>
          <a:p>
            <a:pPr marL="1200150" lvl="1" indent="-742950">
              <a:buFont typeface="+mj-lt"/>
              <a:buAutoNum type="alphaLcPeriod"/>
              <a:defRPr/>
            </a:pPr>
            <a:r>
              <a:rPr lang="en-US"/>
              <a:t>SSRF  - How to trick a service to perform request that we’re not allowed to.</a:t>
            </a:r>
            <a:endParaRPr/>
          </a:p>
          <a:p>
            <a:pPr marL="1200150" lvl="1" indent="-742950">
              <a:buFont typeface="+mj-lt"/>
              <a:buAutoNum type="alphaLcPeriod"/>
              <a:defRPr/>
            </a:pPr>
            <a:r>
              <a:rPr lang="en-US"/>
              <a:t>SSRF – How to mitigate a situation where a service is exploited to perform request in the internal network</a:t>
            </a:r>
            <a:endParaRPr lang="he-IL"/>
          </a:p>
          <a:p>
            <a:pPr marL="1200150" lvl="1" indent="-742950">
              <a:buFont typeface="+mj-lt"/>
              <a:buAutoNum type="alphaLcPeriod"/>
              <a:defRPr/>
            </a:pPr>
            <a:r>
              <a:rPr lang="en-US"/>
              <a:t>SQL – How to exploit an SQL vulnerability and how to code a secure data layer</a:t>
            </a:r>
            <a:endParaRPr/>
          </a:p>
          <a:p>
            <a:pPr marL="742950" indent="-742950">
              <a:buFont typeface="+mj-lt"/>
              <a:buAutoNum type="arabicPeriod" startAt="3"/>
              <a:defRPr/>
            </a:pPr>
            <a:r>
              <a:rPr lang="en-US"/>
              <a:t>Summary</a:t>
            </a:r>
            <a:endParaRPr/>
          </a:p>
          <a:p>
            <a:pPr marL="0" indent="0">
              <a:buNone/>
              <a:defRPr/>
            </a:pPr>
            <a:endParaRPr lang="en-US"/>
          </a:p>
          <a:p>
            <a:pPr marL="742950" indent="-742950">
              <a:buFont typeface="+mj-lt"/>
              <a:buAutoNum type="arabicPeriod"/>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Restrict File Upload!</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What is missing here?</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Picture 5"/>
          <p:cNvPicPr>
            <a:picLocks noChangeAspect="1"/>
          </p:cNvPicPr>
          <p:nvPr/>
        </p:nvPicPr>
        <p:blipFill>
          <a:blip r:embed="rId3"/>
          <a:stretch/>
        </p:blipFill>
        <p:spPr bwMode="auto">
          <a:xfrm>
            <a:off x="237722" y="3000294"/>
            <a:ext cx="5620534" cy="1162212"/>
          </a:xfrm>
          <a:prstGeom prst="rect">
            <a:avLst/>
          </a:prstGeom>
          <a:ln w="25400">
            <a:solidFill>
              <a:srgbClr val="0070C0"/>
            </a:solidFill>
          </a:ln>
        </p:spPr>
      </p:pic>
      <p:pic>
        <p:nvPicPr>
          <p:cNvPr id="12" name="Picture 11"/>
          <p:cNvPicPr>
            <a:picLocks noChangeAspect="1"/>
          </p:cNvPicPr>
          <p:nvPr/>
        </p:nvPicPr>
        <p:blipFill>
          <a:blip r:embed="rId4"/>
          <a:stretch/>
        </p:blipFill>
        <p:spPr bwMode="auto">
          <a:xfrm>
            <a:off x="1266565" y="4905560"/>
            <a:ext cx="4591691" cy="1324160"/>
          </a:xfrm>
          <a:prstGeom prst="rect">
            <a:avLst/>
          </a:prstGeom>
          <a:ln w="25400">
            <a:solidFill>
              <a:srgbClr val="0070C0"/>
            </a:solidFill>
          </a:ln>
        </p:spPr>
      </p:pic>
      <p:pic>
        <p:nvPicPr>
          <p:cNvPr id="16" name="Picture 15"/>
          <p:cNvPicPr>
            <a:picLocks noChangeAspect="1"/>
          </p:cNvPicPr>
          <p:nvPr/>
        </p:nvPicPr>
        <p:blipFill>
          <a:blip r:embed="rId5"/>
          <a:stretch/>
        </p:blipFill>
        <p:spPr bwMode="auto">
          <a:xfrm>
            <a:off x="6096000" y="3000294"/>
            <a:ext cx="5811061" cy="3229425"/>
          </a:xfrm>
          <a:prstGeom prst="rect">
            <a:avLst/>
          </a:prstGeom>
          <a:ln w="25400">
            <a:solidFill>
              <a:srgbClr val="0070C0"/>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Restrict File Upload!</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Check the magic bytes to find the </a:t>
            </a:r>
            <a:r>
              <a:rPr lang="en-US" b="1"/>
              <a:t>mimetype</a:t>
            </a: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11" name="Picture 10"/>
          <p:cNvPicPr>
            <a:picLocks noChangeAspect="1"/>
          </p:cNvPicPr>
          <p:nvPr/>
        </p:nvPicPr>
        <p:blipFill>
          <a:blip r:embed="rId3"/>
          <a:stretch/>
        </p:blipFill>
        <p:spPr bwMode="auto">
          <a:xfrm>
            <a:off x="648393" y="2826834"/>
            <a:ext cx="8068801" cy="2667372"/>
          </a:xfrm>
          <a:prstGeom prst="rect">
            <a:avLst/>
          </a:prstGeom>
          <a:ln w="25400">
            <a:solidFill>
              <a:srgbClr val="0070C0"/>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Restrict File Upload!</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Check the magic bytes to find the </a:t>
            </a:r>
            <a:r>
              <a:rPr lang="en-US" b="1"/>
              <a:t>mimetype</a:t>
            </a: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Picture 5"/>
          <p:cNvPicPr>
            <a:picLocks noChangeAspect="1"/>
          </p:cNvPicPr>
          <p:nvPr/>
        </p:nvPicPr>
        <p:blipFill>
          <a:blip r:embed="rId3"/>
          <a:stretch/>
        </p:blipFill>
        <p:spPr bwMode="auto">
          <a:xfrm>
            <a:off x="767718" y="2780571"/>
            <a:ext cx="8145012" cy="3067478"/>
          </a:xfrm>
          <a:prstGeom prst="rect">
            <a:avLst/>
          </a:prstGeom>
          <a:ln w="25400">
            <a:solidFill>
              <a:srgbClr val="0070C0"/>
            </a:solidFill>
          </a:ln>
        </p:spPr>
      </p:pic>
      <p:pic>
        <p:nvPicPr>
          <p:cNvPr id="10" name="Picture 9"/>
          <p:cNvPicPr>
            <a:picLocks noChangeAspect="1"/>
          </p:cNvPicPr>
          <p:nvPr/>
        </p:nvPicPr>
        <p:blipFill>
          <a:blip r:embed="rId4"/>
          <a:stretch/>
        </p:blipFill>
        <p:spPr bwMode="auto">
          <a:xfrm>
            <a:off x="7094822" y="5439852"/>
            <a:ext cx="4324954" cy="933579"/>
          </a:xfrm>
          <a:prstGeom prst="rect">
            <a:avLst/>
          </a:prstGeom>
          <a:ln w="25400">
            <a:solidFill>
              <a:srgbClr val="0070C0"/>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Check yourself after the fix!</a:t>
            </a:r>
            <a:endParaRPr/>
          </a:p>
          <a:p>
            <a:pPr>
              <a:defRPr/>
            </a:pPr>
            <a:r>
              <a:rPr lang="en-US"/>
              <a:t>Upload an exe file</a:t>
            </a:r>
            <a:endParaRPr/>
          </a:p>
          <a:p>
            <a:pPr>
              <a:defRPr/>
            </a:pPr>
            <a:r>
              <a:rPr lang="en-US"/>
              <a:t>Exploit the upload functionality to overrun the </a:t>
            </a:r>
            <a:r>
              <a:rPr lang="en-US"/>
              <a:t>appsettings.json</a:t>
            </a:r>
            <a:r>
              <a:rPr lang="en-US"/>
              <a:t>  </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
        <p:nvSpPr>
          <p:cNvPr id="6" name="TextBox 5"/>
          <p:cNvSpPr txBox="1"/>
          <p:nvPr/>
        </p:nvSpPr>
        <p:spPr bwMode="auto">
          <a:xfrm>
            <a:off x="4466492" y="3794323"/>
            <a:ext cx="3915508" cy="1384995"/>
          </a:xfrm>
          <a:prstGeom prst="rect">
            <a:avLst/>
          </a:prstGeom>
          <a:noFill/>
        </p:spPr>
        <p:txBody>
          <a:bodyPr wrap="square" rtlCol="0">
            <a:spAutoFit/>
          </a:bodyPr>
          <a:lstStyle/>
          <a:p>
            <a:pPr>
              <a:defRPr/>
            </a:pPr>
            <a:r>
              <a:rPr lang="en-US" sz="2800">
                <a:solidFill>
                  <a:srgbClr val="FF0000"/>
                </a:solidFill>
              </a:rPr>
              <a:t>You can use burp,  console application in C#, python, PowerShell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3b:</a:t>
            </a:r>
            <a:br>
              <a:rPr lang="en-US" sz="8000" b="1">
                <a:solidFill>
                  <a:srgbClr val="0070C0"/>
                </a:solidFill>
              </a:rPr>
            </a:br>
            <a:r>
              <a:rPr lang="en-US" sz="8000" b="1">
                <a:solidFill>
                  <a:srgbClr val="0070C0"/>
                </a:solidFill>
              </a:rPr>
              <a:t>Attacking and Defending </a:t>
            </a:r>
            <a:r>
              <a:rPr lang="en-US" sz="8000" b="1">
                <a:solidFill>
                  <a:srgbClr val="0070C0"/>
                </a:solidFill>
              </a:rPr>
              <a:t>.net</a:t>
            </a:r>
            <a:r>
              <a:rPr lang="en-US" sz="8000" b="1">
                <a:solidFill>
                  <a:srgbClr val="0070C0"/>
                </a:solidFill>
              </a:rPr>
              <a:t> core 8 web </a:t>
            </a:r>
            <a:r>
              <a:rPr lang="en-US" sz="8000" b="1">
                <a:solidFill>
                  <a:srgbClr val="0070C0"/>
                </a:solidFill>
              </a:rPr>
              <a:t>api</a:t>
            </a:r>
            <a:r>
              <a:rPr lang="en-US" sz="8000" b="1">
                <a:solidFill>
                  <a:srgbClr val="0070C0"/>
                </a:solidFill>
              </a:rPr>
              <a:t> – SSRF</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a:defRPr/>
            </a:pPr>
            <a:r>
              <a:rPr lang="en-US"/>
              <a:t>Detect an alternative method to upload </a:t>
            </a:r>
            <a:br>
              <a:rPr lang="en-US"/>
            </a:br>
            <a:r>
              <a:rPr lang="en-US"/>
              <a:t>recipes</a:t>
            </a:r>
            <a:endParaRPr/>
          </a:p>
          <a:p>
            <a:pPr>
              <a:defRPr/>
            </a:pPr>
            <a:r>
              <a:rPr lang="en-US"/>
              <a:t>How can you exploit the functionality?</a:t>
            </a:r>
            <a:endParaRPr/>
          </a:p>
          <a:p>
            <a:pPr>
              <a:defRPr/>
            </a:pPr>
            <a:r>
              <a:rPr lang="en-US"/>
              <a:t>Try to get files that you’re not allowed to</a:t>
            </a:r>
            <a:endParaRPr/>
          </a:p>
          <a:p>
            <a:pPr>
              <a:defRPr/>
            </a:pPr>
            <a:r>
              <a:rPr lang="en-US"/>
              <a:t>Try to exploit the vulnerability to get information</a:t>
            </a:r>
            <a:endParaRPr/>
          </a:p>
          <a:p>
            <a:pPr>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a:defRPr/>
            </a:pPr>
            <a:r>
              <a:rPr lang="en-US"/>
              <a:t>Detect an alternative method to upload </a:t>
            </a:r>
            <a:br>
              <a:rPr lang="en-US"/>
            </a:br>
            <a:r>
              <a:rPr lang="en-US"/>
              <a:t>recipes</a:t>
            </a:r>
            <a:endParaRPr/>
          </a:p>
          <a:p>
            <a:pPr>
              <a:defRPr/>
            </a:pPr>
            <a:r>
              <a:rPr lang="en-US"/>
              <a:t>How can you exploit the functionality?</a:t>
            </a:r>
            <a:endParaRPr/>
          </a:p>
          <a:p>
            <a:pPr>
              <a:defRPr/>
            </a:pPr>
            <a:r>
              <a:rPr lang="en-US"/>
              <a:t>Try to get files that you’re not allowed to</a:t>
            </a:r>
            <a:endParaRPr/>
          </a:p>
          <a:p>
            <a:pPr>
              <a:defRPr/>
            </a:pPr>
            <a:r>
              <a:rPr lang="en-US"/>
              <a:t>Try to exploit the vulnerability to get information</a:t>
            </a:r>
            <a:endParaRPr/>
          </a:p>
          <a:p>
            <a:pPr>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
        <p:nvSpPr>
          <p:cNvPr id="6" name="TextBox 5"/>
          <p:cNvSpPr txBox="1"/>
          <p:nvPr/>
        </p:nvSpPr>
        <p:spPr bwMode="auto">
          <a:xfrm>
            <a:off x="3185652" y="4901244"/>
            <a:ext cx="8436077" cy="1384995"/>
          </a:xfrm>
          <a:prstGeom prst="rect">
            <a:avLst/>
          </a:prstGeom>
          <a:noFill/>
        </p:spPr>
        <p:txBody>
          <a:bodyPr wrap="square" rtlCol="0">
            <a:spAutoFit/>
          </a:bodyPr>
          <a:lstStyle/>
          <a:p>
            <a:pPr>
              <a:defRPr/>
            </a:pPr>
            <a:r>
              <a:rPr lang="en-US" sz="2800" b="1">
                <a:solidFill>
                  <a:srgbClr val="FF0000"/>
                </a:solidFill>
              </a:rPr>
              <a:t>What if the URL is in our own server? </a:t>
            </a:r>
            <a:br>
              <a:rPr lang="en-US" sz="2800" b="1">
                <a:solidFill>
                  <a:srgbClr val="FF0000"/>
                </a:solidFill>
              </a:rPr>
            </a:br>
            <a:r>
              <a:rPr lang="en-US" sz="2800" b="1">
                <a:solidFill>
                  <a:srgbClr val="FF0000"/>
                </a:solidFill>
              </a:rPr>
              <a:t>Will we be able to access images of other users?</a:t>
            </a:r>
            <a:endParaRPr/>
          </a:p>
          <a:p>
            <a:pPr>
              <a:defRPr/>
            </a:pPr>
            <a:r>
              <a:rPr lang="en-US" sz="2800" b="1">
                <a:solidFill>
                  <a:srgbClr val="FF0000"/>
                </a:solidFill>
              </a:rPr>
              <a:t>What if instead of an image we’ll take something else?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(access from the server) </a:t>
            </a:r>
            <a:endParaRPr/>
          </a:p>
        </p:txBody>
      </p:sp>
      <p:pic>
        <p:nvPicPr>
          <p:cNvPr id="2" name="Ink 1"/>
          <p:cNvPicPr/>
          <p:nvPr/>
        </p:nvPicPr>
        <p:blipFill>
          <a:blip r:embed="rId3"/>
          <a:stretch/>
        </p:blipFill>
        <p:spPr bwMode="auto">
          <a:xfrm>
            <a:off x="1044869" y="5690073"/>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Server-Side Request Forgery </a:t>
            </a:r>
            <a:endParaRPr/>
          </a:p>
          <a:p>
            <a:pPr marL="0" indent="0">
              <a:buNone/>
              <a:defRPr/>
            </a:pPr>
            <a:r>
              <a:rPr lang="en-US"/>
              <a:t>Allows an attacker to induce the server-side application to make HTTP requests to an arbitrary domain of the attacker's choosing. </a:t>
            </a:r>
            <a:endParaRPr/>
          </a:p>
          <a:p>
            <a:pPr>
              <a:defRPr/>
            </a:pPr>
            <a:r>
              <a:rPr lang="en-US"/>
              <a:t>Send requests from the server to internal systems</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Preparation</a:t>
            </a:r>
            <a:endParaRPr/>
          </a:p>
          <a:p>
            <a:pPr>
              <a:defRPr/>
            </a:pPr>
            <a:r>
              <a:rPr lang="en-US"/>
              <a:t>In the real world we don’t work with localhost, or 127.0.0.1.</a:t>
            </a:r>
            <a:endParaRPr/>
          </a:p>
          <a:p>
            <a:pPr>
              <a:defRPr/>
            </a:pPr>
            <a:r>
              <a:rPr lang="en-US"/>
              <a:t>We are going to pretend that we come from outside using our LAN/</a:t>
            </a:r>
            <a:r>
              <a:rPr lang="en-US"/>
              <a:t>Wifi</a:t>
            </a:r>
            <a:r>
              <a:rPr lang="en-US"/>
              <a:t> address.</a:t>
            </a:r>
            <a:endParaRPr/>
          </a:p>
          <a:p>
            <a:pPr>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1:</a:t>
            </a:r>
            <a:br>
              <a:rPr lang="en-US" sz="8000" b="1">
                <a:solidFill>
                  <a:srgbClr val="0070C0"/>
                </a:solidFill>
              </a:rPr>
            </a:br>
            <a:r>
              <a:rPr lang="en-US" sz="8000" b="1">
                <a:solidFill>
                  <a:srgbClr val="0070C0"/>
                </a:solidFill>
              </a:rPr>
              <a:t>Getting To Know The Lab Environment</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Remember that you:</a:t>
            </a:r>
            <a:endParaRPr/>
          </a:p>
          <a:p>
            <a:pPr>
              <a:defRPr/>
            </a:pPr>
            <a:r>
              <a:rPr lang="en-US"/>
              <a:t>Found your </a:t>
            </a:r>
            <a:r>
              <a:rPr lang="en-US"/>
              <a:t>ip</a:t>
            </a:r>
            <a:r>
              <a:rPr lang="en-US"/>
              <a:t> address using ipconfig</a:t>
            </a:r>
            <a:endParaRPr/>
          </a:p>
          <a:p>
            <a:pPr>
              <a:defRPr/>
            </a:pPr>
            <a:r>
              <a:rPr lang="en-US"/>
              <a:t>Configured the application to listen to this address</a:t>
            </a:r>
            <a:endParaRPr/>
          </a:p>
          <a:p>
            <a:pPr>
              <a:defRPr/>
            </a:pPr>
            <a:endParaRPr lang="en-US"/>
          </a:p>
          <a:p>
            <a:pPr marL="0" indent="0">
              <a:buNone/>
              <a:defRPr/>
            </a:pPr>
            <a:r>
              <a:rPr lang="en-US" b="1"/>
              <a:t>Preparation</a:t>
            </a:r>
            <a:endParaRPr/>
          </a:p>
          <a:p>
            <a:pPr>
              <a:defRPr/>
            </a:pPr>
            <a:r>
              <a:rPr lang="en-US"/>
              <a:t>Change the swagger </a:t>
            </a:r>
            <a:r>
              <a:rPr lang="en-US"/>
              <a:t>url</a:t>
            </a:r>
            <a:r>
              <a:rPr lang="en-US"/>
              <a:t> to use the machine </a:t>
            </a:r>
            <a:r>
              <a:rPr lang="en-US"/>
              <a:t>ip</a:t>
            </a:r>
            <a:endParaRPr lang="en-US"/>
          </a:p>
          <a:p>
            <a:pPr>
              <a:defRPr/>
            </a:pPr>
            <a:r>
              <a:rPr lang="en-US"/>
              <a:t>Try to invoke the secret method (when will it work?)</a:t>
            </a:r>
            <a:endParaRPr/>
          </a:p>
          <a:p>
            <a:pPr>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a:defRPr/>
            </a:pPr>
            <a:r>
              <a:rPr lang="en-US"/>
              <a:t>Detect an alternative method to upload </a:t>
            </a:r>
            <a:br>
              <a:rPr lang="en-US"/>
            </a:br>
            <a:r>
              <a:rPr lang="en-US"/>
              <a:t>recipes</a:t>
            </a:r>
            <a:endParaRPr/>
          </a:p>
          <a:p>
            <a:pPr>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5" name="Picture 2" descr="Hacker - Free security icons"/>
          <p:cNvPicPr>
            <a:picLocks noChangeAspect="1" noChangeArrowheads="1"/>
          </p:cNvPicPr>
          <p:nvPr/>
        </p:nvPicPr>
        <p:blipFill>
          <a:blip r:embed="rId4"/>
          <a:stretch/>
        </p:blipFill>
        <p:spPr bwMode="auto">
          <a:xfrm>
            <a:off x="11247120" y="5943600"/>
            <a:ext cx="914400" cy="914400"/>
          </a:xfrm>
          <a:prstGeom prst="rect">
            <a:avLst/>
          </a:prstGeom>
          <a:noFill/>
        </p:spPr>
      </p:pic>
      <p:pic>
        <p:nvPicPr>
          <p:cNvPr id="8" name="Picture 7"/>
          <p:cNvPicPr>
            <a:picLocks noChangeAspect="1"/>
          </p:cNvPicPr>
          <p:nvPr/>
        </p:nvPicPr>
        <p:blipFill>
          <a:blip r:embed="rId5"/>
          <a:stretch/>
        </p:blipFill>
        <p:spPr bwMode="auto">
          <a:xfrm>
            <a:off x="3338698" y="2714017"/>
            <a:ext cx="7268342" cy="3852666"/>
          </a:xfrm>
          <a:prstGeom prst="rect">
            <a:avLst/>
          </a:prstGeom>
          <a:ln w="25400">
            <a:solidFill>
              <a:srgbClr val="0070C0"/>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Server-Side Request Forgery </a:t>
            </a:r>
            <a:endParaRPr/>
          </a:p>
          <a:p>
            <a:pPr marL="0" indent="0">
              <a:buNone/>
              <a:defRPr/>
            </a:pPr>
            <a:r>
              <a:rPr lang="en-US"/>
              <a:t>How can you use the URL interface and get the secret anyway?</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11"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Using swagger to  add recipes</a:t>
            </a:r>
            <a:endParaRPr/>
          </a:p>
          <a:p>
            <a:pPr marL="0" indent="0">
              <a:buNone/>
              <a:defRPr/>
            </a:pPr>
            <a:r>
              <a:rPr lang="en-US" b="1"/>
              <a:t>Send the following payload:</a:t>
            </a:r>
            <a:br>
              <a:rPr lang="en-US" b="1"/>
            </a:br>
            <a:endParaRPr lang="en-US" b="1"/>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5" name="Picture 2" descr="Hacker - Free security icons"/>
          <p:cNvPicPr>
            <a:picLocks noChangeAspect="1" noChangeArrowheads="1"/>
          </p:cNvPicPr>
          <p:nvPr/>
        </p:nvPicPr>
        <p:blipFill>
          <a:blip r:embed="rId4"/>
          <a:stretch/>
        </p:blipFill>
        <p:spPr bwMode="auto">
          <a:xfrm>
            <a:off x="11247120" y="5943600"/>
            <a:ext cx="914400" cy="914400"/>
          </a:xfrm>
          <a:prstGeom prst="rect">
            <a:avLst/>
          </a:prstGeom>
          <a:noFill/>
        </p:spPr>
      </p:pic>
      <p:pic>
        <p:nvPicPr>
          <p:cNvPr id="7" name="Picture 6"/>
          <p:cNvPicPr>
            <a:picLocks noChangeAspect="1"/>
          </p:cNvPicPr>
          <p:nvPr/>
        </p:nvPicPr>
        <p:blipFill>
          <a:blip r:embed="rId5"/>
          <a:stretch/>
        </p:blipFill>
        <p:spPr bwMode="auto">
          <a:xfrm>
            <a:off x="809625" y="3276600"/>
            <a:ext cx="4972744" cy="3124636"/>
          </a:xfrm>
          <a:prstGeom prst="rect">
            <a:avLst/>
          </a:prstGeom>
          <a:ln w="25400">
            <a:solidFill>
              <a:schemeClr val="accent1"/>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Where is the fake image with the secret?</a:t>
            </a:r>
            <a:endParaRPr/>
          </a:p>
          <a:p>
            <a:pPr marL="0" indent="0">
              <a:buNone/>
              <a:defRPr/>
            </a:pPr>
            <a:r>
              <a:rPr lang="en-US"/>
              <a:t>Can you guess?</a:t>
            </a:r>
            <a:endParaRPr/>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Where is the fake image with the secret?</a:t>
            </a:r>
            <a:endParaRPr/>
          </a:p>
          <a:p>
            <a:pPr marL="0" indent="0">
              <a:buNone/>
              <a:defRPr/>
            </a:pPr>
            <a:r>
              <a:rPr lang="en-US" b="1"/>
              <a:t>Can you guess?</a:t>
            </a:r>
            <a:endParaRPr/>
          </a:p>
          <a:p>
            <a:pPr marL="0" indent="0">
              <a:buNone/>
              <a:defRPr/>
            </a:pPr>
            <a:r>
              <a:rPr lang="en-US"/>
              <a:t>Try to check the images in swagger</a:t>
            </a:r>
            <a:endParaRPr/>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12" name="Picture 11"/>
          <p:cNvPicPr>
            <a:picLocks noChangeAspect="1"/>
          </p:cNvPicPr>
          <p:nvPr/>
        </p:nvPicPr>
        <p:blipFill>
          <a:blip r:embed="rId4"/>
          <a:stretch/>
        </p:blipFill>
        <p:spPr bwMode="auto">
          <a:xfrm>
            <a:off x="4049060" y="4162545"/>
            <a:ext cx="6557980" cy="1986778"/>
          </a:xfrm>
          <a:prstGeom prst="rect">
            <a:avLst/>
          </a:prstGeom>
          <a:ln w="25400">
            <a:solidFill>
              <a:schemeClr val="accent1"/>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Fix the code!</a:t>
            </a:r>
            <a:endParaRPr/>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Graphic 5"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a:t>Where should be the fix?</a:t>
            </a:r>
            <a:endParaRPr/>
          </a:p>
          <a:p>
            <a:pPr marL="0" indent="0">
              <a:buNone/>
              <a:defRPr/>
            </a:pPr>
            <a:r>
              <a:rPr lang="en-US"/>
              <a:t>What should you do?</a:t>
            </a:r>
            <a:endParaRPr/>
          </a:p>
          <a:p>
            <a:pPr marL="0" indent="0">
              <a:buNone/>
              <a:defRPr/>
            </a:pPr>
            <a:endParaRPr lang="en-US" b="1"/>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Graphic 5"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SSRF Protection</a:t>
            </a:r>
            <a:endParaRPr lang="he-IL"/>
          </a:p>
        </p:txBody>
      </p:sp>
      <p:sp>
        <p:nvSpPr>
          <p:cNvPr id="3" name="Content Placeholder 2"/>
          <p:cNvSpPr>
            <a:spLocks noGrp="1"/>
          </p:cNvSpPr>
          <p:nvPr>
            <p:ph idx="1"/>
          </p:nvPr>
        </p:nvSpPr>
        <p:spPr bwMode="auto"/>
        <p:txBody>
          <a:bodyPr>
            <a:normAutofit/>
          </a:bodyPr>
          <a:lstStyle/>
          <a:p>
            <a:pPr marL="0" indent="0">
              <a:buNone/>
              <a:defRPr/>
            </a:pPr>
            <a:endParaRPr lang="en-US" b="1"/>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p:cNvPicPr>
            <a:picLocks noChangeAspect="1"/>
          </p:cNvPicPr>
          <p:nvPr/>
        </p:nvPicPr>
        <p:blipFill>
          <a:blip r:embed="rId3"/>
          <a:stretch/>
        </p:blipFill>
        <p:spPr bwMode="auto">
          <a:xfrm>
            <a:off x="769289" y="2015384"/>
            <a:ext cx="9940863" cy="4595903"/>
          </a:xfrm>
          <a:prstGeom prst="rect">
            <a:avLst/>
          </a:prstGeom>
          <a:ln w="25400">
            <a:solidFill>
              <a:schemeClr val="accent1"/>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 name="Picture 5"/>
          <p:cNvPicPr>
            <a:picLocks noChangeAspect="1"/>
          </p:cNvPicPr>
          <p:nvPr/>
        </p:nvPicPr>
        <p:blipFill>
          <a:blip r:embed="rId3"/>
          <a:stretch/>
        </p:blipFill>
        <p:spPr bwMode="auto">
          <a:xfrm>
            <a:off x="5222567" y="923412"/>
            <a:ext cx="5591737" cy="5934588"/>
          </a:xfrm>
          <a:prstGeom prst="rect">
            <a:avLst/>
          </a:prstGeom>
          <a:ln w="25400">
            <a:solidFill>
              <a:schemeClr val="accent1"/>
            </a:solidFill>
          </a:ln>
        </p:spPr>
      </p:pic>
      <p:sp>
        <p:nvSpPr>
          <p:cNvPr id="2" name="Title 1"/>
          <p:cNvSpPr>
            <a:spLocks noGrp="1"/>
          </p:cNvSpPr>
          <p:nvPr>
            <p:ph type="title"/>
          </p:nvPr>
        </p:nvSpPr>
        <p:spPr bwMode="auto"/>
        <p:txBody>
          <a:bodyPr>
            <a:normAutofit/>
          </a:bodyPr>
          <a:lstStyle/>
          <a:p>
            <a:pPr>
              <a:defRPr/>
            </a:pPr>
            <a:r>
              <a:rPr lang="en-US"/>
              <a:t>SSRF Protection</a:t>
            </a:r>
            <a:endParaRPr lang="he-IL"/>
          </a:p>
        </p:txBody>
      </p:sp>
      <p:sp>
        <p:nvSpPr>
          <p:cNvPr id="3" name="Content Placeholder 2"/>
          <p:cNvSpPr>
            <a:spLocks noGrp="1"/>
          </p:cNvSpPr>
          <p:nvPr>
            <p:ph idx="1"/>
          </p:nvPr>
        </p:nvSpPr>
        <p:spPr bwMode="auto"/>
        <p:txBody>
          <a:bodyPr>
            <a:normAutofit/>
          </a:bodyPr>
          <a:lstStyle/>
          <a:p>
            <a:pPr marL="0" indent="0">
              <a:buNone/>
              <a:defRPr/>
            </a:pPr>
            <a:endParaRPr lang="en-US" b="1"/>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Lab Domain: Recipes Web Application</a:t>
            </a:r>
            <a:endParaRPr lang="he-IL"/>
          </a:p>
        </p:txBody>
      </p:sp>
      <p:grpSp>
        <p:nvGrpSpPr>
          <p:cNvPr id="30" name="Group 29"/>
          <p:cNvGrpSpPr/>
          <p:nvPr/>
        </p:nvGrpSpPr>
        <p:grpSpPr bwMode="auto">
          <a:xfrm>
            <a:off x="762745" y="2104291"/>
            <a:ext cx="9916977" cy="4085493"/>
            <a:chOff x="3189423" y="2104292"/>
            <a:chExt cx="9079908" cy="3087076"/>
          </a:xfrm>
        </p:grpSpPr>
        <p:pic>
          <p:nvPicPr>
            <p:cNvPr id="5" name="Graphic 4" descr="Database with solid fill"/>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8664485" y="3857110"/>
              <a:ext cx="914400" cy="914400"/>
            </a:xfrm>
            <a:prstGeom prst="rect">
              <a:avLst/>
            </a:prstGeom>
          </p:spPr>
        </p:pic>
        <p:pic>
          <p:nvPicPr>
            <p:cNvPr id="7" name="Graphic 6" descr="Server with solid fill"/>
            <p:cNvPicPr>
              <a:picLocks noChangeAspect="1"/>
            </p:cNvPicPr>
            <p:nvPr/>
          </p:nvPicPr>
          <p:blipFill>
            <a:blip r:embed="rId5">
              <a:extLst>
                <a:ext uri="{96DAC541-7B7A-43D3-8B79-37D633B846F1}">
                  <asvg:svgBlip xmlns:asvg="http://schemas.microsoft.com/office/drawing/2016/SVG/main" r:embed="rId6"/>
                </a:ext>
              </a:extLst>
            </a:blip>
            <a:stretch/>
          </p:blipFill>
          <p:spPr bwMode="auto">
            <a:xfrm>
              <a:off x="7549662" y="2104292"/>
              <a:ext cx="914400" cy="914400"/>
            </a:xfrm>
            <a:prstGeom prst="rect">
              <a:avLst/>
            </a:prstGeom>
          </p:spPr>
        </p:pic>
        <p:pic>
          <p:nvPicPr>
            <p:cNvPr id="1026" name="Picture 2" descr="Angular - Property binding"/>
            <p:cNvPicPr>
              <a:picLocks noChangeAspect="1" noChangeArrowheads="1"/>
            </p:cNvPicPr>
            <p:nvPr/>
          </p:nvPicPr>
          <p:blipFill>
            <a:blip r:embed="rId7"/>
            <a:stretch/>
          </p:blipFill>
          <p:spPr bwMode="auto">
            <a:xfrm>
              <a:off x="5904034" y="3855789"/>
              <a:ext cx="914400" cy="993913"/>
            </a:xfrm>
            <a:prstGeom prst="rect">
              <a:avLst/>
            </a:prstGeom>
            <a:noFill/>
          </p:spPr>
        </p:pic>
        <p:sp>
          <p:nvSpPr>
            <p:cNvPr id="9" name="TextBox 8"/>
            <p:cNvSpPr txBox="1"/>
            <p:nvPr/>
          </p:nvSpPr>
          <p:spPr bwMode="auto">
            <a:xfrm>
              <a:off x="4859216" y="2922934"/>
              <a:ext cx="6295292" cy="369332"/>
            </a:xfrm>
            <a:prstGeom prst="rect">
              <a:avLst/>
            </a:prstGeom>
            <a:noFill/>
          </p:spPr>
          <p:txBody>
            <a:bodyPr wrap="square">
              <a:spAutoFit/>
            </a:bodyPr>
            <a:lstStyle/>
            <a:p>
              <a:pPr algn="ctr">
                <a:defRPr/>
              </a:pPr>
              <a:r>
                <a:rPr lang="en-US" b="1" i="0" u="none" strike="noStrike">
                  <a:solidFill>
                    <a:srgbClr val="7030A0"/>
                  </a:solidFill>
                  <a:highlight>
                    <a:srgbClr val="FAFAFA"/>
                  </a:highlight>
                  <a:latin typeface="Space Grotesk"/>
                </a:rPr>
                <a:t>.NET 8.0 Web Api</a:t>
              </a:r>
              <a:endParaRPr/>
            </a:p>
          </p:txBody>
        </p:sp>
        <p:sp>
          <p:nvSpPr>
            <p:cNvPr id="10" name="TextBox 9"/>
            <p:cNvSpPr txBox="1"/>
            <p:nvPr/>
          </p:nvSpPr>
          <p:spPr bwMode="auto">
            <a:xfrm>
              <a:off x="5974039" y="4665035"/>
              <a:ext cx="6295292" cy="369332"/>
            </a:xfrm>
            <a:prstGeom prst="rect">
              <a:avLst/>
            </a:prstGeom>
            <a:noFill/>
          </p:spPr>
          <p:txBody>
            <a:bodyPr wrap="square">
              <a:spAutoFit/>
            </a:bodyPr>
            <a:lstStyle/>
            <a:p>
              <a:pPr algn="ctr">
                <a:defRPr/>
              </a:pPr>
              <a:r>
                <a:rPr lang="en-US" b="1" i="0" u="none" strike="noStrike">
                  <a:solidFill>
                    <a:srgbClr val="002060"/>
                  </a:solidFill>
                  <a:highlight>
                    <a:srgbClr val="FAFAFA"/>
                  </a:highlight>
                  <a:latin typeface="Space Grotesk"/>
                </a:rPr>
                <a:t>SQL Server</a:t>
              </a:r>
              <a:endParaRPr/>
            </a:p>
          </p:txBody>
        </p:sp>
        <p:sp>
          <p:nvSpPr>
            <p:cNvPr id="15" name="TextBox 14"/>
            <p:cNvSpPr txBox="1"/>
            <p:nvPr/>
          </p:nvSpPr>
          <p:spPr bwMode="auto">
            <a:xfrm>
              <a:off x="3189423" y="4822036"/>
              <a:ext cx="6295292" cy="369332"/>
            </a:xfrm>
            <a:prstGeom prst="rect">
              <a:avLst/>
            </a:prstGeom>
            <a:noFill/>
          </p:spPr>
          <p:txBody>
            <a:bodyPr wrap="square">
              <a:spAutoFit/>
            </a:bodyPr>
            <a:lstStyle/>
            <a:p>
              <a:pPr algn="ctr">
                <a:defRPr/>
              </a:pPr>
              <a:r>
                <a:rPr lang="en-US" b="1" i="0" u="none" strike="noStrike">
                  <a:solidFill>
                    <a:srgbClr val="FF0000"/>
                  </a:solidFill>
                  <a:highlight>
                    <a:srgbClr val="FAFAFA"/>
                  </a:highlight>
                  <a:latin typeface="Space Grotesk"/>
                </a:rPr>
                <a:t>Angular 17</a:t>
              </a:r>
              <a:endParaRPr/>
            </a:p>
          </p:txBody>
        </p:sp>
        <p:sp>
          <p:nvSpPr>
            <p:cNvPr id="16" name="TextBox 15"/>
            <p:cNvSpPr txBox="1"/>
            <p:nvPr/>
          </p:nvSpPr>
          <p:spPr bwMode="auto">
            <a:xfrm>
              <a:off x="8842298" y="2225706"/>
              <a:ext cx="1620384" cy="1116297"/>
            </a:xfrm>
            <a:prstGeom prst="rect">
              <a:avLst/>
            </a:prstGeom>
            <a:noFill/>
          </p:spPr>
          <p:txBody>
            <a:bodyPr wrap="square" rtlCol="0">
              <a:spAutoFit/>
            </a:bodyPr>
            <a:lstStyle/>
            <a:p>
              <a:pPr marL="0" indent="0">
                <a:buNone/>
                <a:defRPr/>
              </a:pPr>
              <a:r>
                <a:rPr lang="en-US" b="1">
                  <a:solidFill>
                    <a:srgbClr val="7030A0"/>
                  </a:solidFill>
                </a:rPr>
                <a:t>Recipes</a:t>
              </a:r>
              <a:endParaRPr/>
            </a:p>
            <a:p>
              <a:pPr marL="0" indent="0">
                <a:buNone/>
                <a:defRPr/>
              </a:pPr>
              <a:r>
                <a:rPr lang="en-US">
                  <a:solidFill>
                    <a:srgbClr val="7030A0"/>
                  </a:solidFill>
                </a:rPr>
                <a:t>Add Recipes</a:t>
              </a:r>
              <a:endParaRPr/>
            </a:p>
            <a:p>
              <a:pPr marL="0" indent="0">
                <a:buNone/>
                <a:defRPr/>
              </a:pPr>
              <a:r>
                <a:rPr lang="en-US">
                  <a:solidFill>
                    <a:srgbClr val="7030A0"/>
                  </a:solidFill>
                </a:rPr>
                <a:t>Get Recipes</a:t>
              </a:r>
              <a:endParaRPr/>
            </a:p>
            <a:p>
              <a:pPr marL="0" indent="0">
                <a:buNone/>
                <a:defRPr/>
              </a:pPr>
              <a:r>
                <a:rPr lang="en-US">
                  <a:solidFill>
                    <a:srgbClr val="7030A0"/>
                  </a:solidFill>
                </a:rPr>
                <a:t>GetSecret</a:t>
              </a:r>
              <a:endParaRPr lang="en-US">
                <a:solidFill>
                  <a:srgbClr val="7030A0"/>
                </a:solidFill>
              </a:endParaRPr>
            </a:p>
            <a:p>
              <a:pPr>
                <a:defRPr/>
              </a:pPr>
              <a:endParaRPr lang="en-US">
                <a:solidFill>
                  <a:srgbClr val="7030A0"/>
                </a:solidFill>
              </a:endParaRPr>
            </a:p>
          </p:txBody>
        </p:sp>
        <p:cxnSp>
          <p:nvCxnSpPr>
            <p:cNvPr id="19" name="Straight Arrow Connector 18"/>
            <p:cNvCxnSpPr>
              <a:cxnSpLocks/>
            </p:cNvCxnSpPr>
            <p:nvPr/>
          </p:nvCxnSpPr>
          <p:spPr bwMode="auto">
            <a:xfrm flipV="1">
              <a:off x="6255727" y="2391508"/>
              <a:ext cx="1188428" cy="1347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9" idx="2"/>
              <a:endCxn id="5" idx="0"/>
            </p:cNvCxnSpPr>
            <p:nvPr/>
          </p:nvCxnSpPr>
          <p:spPr bwMode="auto">
            <a:xfrm>
              <a:off x="8006862" y="3292266"/>
              <a:ext cx="1114823" cy="564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bwMode="auto">
            <a:xfrm flipH="1">
              <a:off x="6529754" y="2579077"/>
              <a:ext cx="1019908" cy="115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a:t>What else should be done in </a:t>
            </a:r>
            <a:r>
              <a:rPr lang="en-US" i="1"/>
              <a:t>addrecipes</a:t>
            </a:r>
            <a:r>
              <a:rPr lang="en-US"/>
              <a:t>?</a:t>
            </a:r>
            <a:endParaRPr/>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3c:</a:t>
            </a:r>
            <a:br>
              <a:rPr lang="en-US" sz="8000" b="1">
                <a:solidFill>
                  <a:srgbClr val="0070C0"/>
                </a:solidFill>
              </a:rPr>
            </a:br>
            <a:r>
              <a:rPr lang="en-US" sz="8000" b="1">
                <a:solidFill>
                  <a:srgbClr val="0070C0"/>
                </a:solidFill>
              </a:rPr>
              <a:t>Attacking and Defending </a:t>
            </a:r>
            <a:r>
              <a:rPr lang="en-US" sz="8000" b="1">
                <a:solidFill>
                  <a:srgbClr val="0070C0"/>
                </a:solidFill>
              </a:rPr>
              <a:t>.net</a:t>
            </a:r>
            <a:r>
              <a:rPr lang="en-US" sz="8000" b="1">
                <a:solidFill>
                  <a:srgbClr val="0070C0"/>
                </a:solidFill>
              </a:rPr>
              <a:t> core 8 web </a:t>
            </a:r>
            <a:r>
              <a:rPr lang="en-US" sz="8000" b="1">
                <a:solidFill>
                  <a:srgbClr val="0070C0"/>
                </a:solidFill>
              </a:rPr>
              <a:t>api</a:t>
            </a:r>
            <a:r>
              <a:rPr lang="en-US" sz="8000" b="1">
                <a:solidFill>
                  <a:srgbClr val="0070C0"/>
                </a:solidFill>
              </a:rPr>
              <a:t> – SQLi</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SQL Injection vulnerability</a:t>
            </a:r>
            <a:endParaRPr/>
          </a:p>
          <a:p>
            <a:pPr marL="0" indent="0">
              <a:buNone/>
              <a:defRPr/>
            </a:pPr>
            <a:r>
              <a:rPr lang="en-US"/>
              <a:t>Allows an attacker to run SQL commands.</a:t>
            </a:r>
            <a:endParaRPr/>
          </a:p>
          <a:p>
            <a:pPr marL="0" indent="0">
              <a:buNone/>
              <a:defRPr/>
            </a:pPr>
            <a:r>
              <a:rPr lang="en-US"/>
              <a:t>Happens because there is no separation between data and code. </a:t>
            </a:r>
            <a:endParaRPr/>
          </a:p>
          <a:p>
            <a:pPr marL="0" indent="0">
              <a:buNone/>
              <a:defRPr/>
            </a:pPr>
            <a:r>
              <a:rPr lang="en-US"/>
              <a:t>(Trust boundaries issues) </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SQL Injection vulnerability</a:t>
            </a:r>
            <a:endParaRPr/>
          </a:p>
          <a:p>
            <a:pPr marL="0" indent="0">
              <a:buNone/>
              <a:defRPr/>
            </a:pPr>
            <a:r>
              <a:rPr lang="en-US"/>
              <a:t>Exploit the </a:t>
            </a:r>
            <a:r>
              <a:rPr lang="en-US" i="1"/>
              <a:t>addrecipe</a:t>
            </a:r>
            <a:r>
              <a:rPr lang="en-US"/>
              <a:t> method to get data from Users table </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SQL Injection vulnerability</a:t>
            </a:r>
            <a:endParaRPr/>
          </a:p>
          <a:p>
            <a:pPr marL="0" indent="0">
              <a:buNone/>
              <a:defRPr/>
            </a:pPr>
            <a:r>
              <a:rPr lang="en-US"/>
              <a:t>Exploit the </a:t>
            </a:r>
            <a:r>
              <a:rPr lang="en-US" i="1"/>
              <a:t>addrecipe</a:t>
            </a:r>
            <a:r>
              <a:rPr lang="en-US"/>
              <a:t> method to get data from Users table </a:t>
            </a:r>
            <a:endParaRPr/>
          </a:p>
          <a:p>
            <a:pPr>
              <a:defRPr/>
            </a:pPr>
            <a:r>
              <a:rPr lang="en-US" b="1"/>
              <a:t>The full SQL command:</a:t>
            </a:r>
            <a:endParaRPr/>
          </a:p>
          <a:p>
            <a:pPr marL="457200" lvl="1" indent="0">
              <a:buNone/>
              <a:defRPr/>
            </a:pPr>
            <a:r>
              <a:rPr lang="en-US" sz="2000">
                <a:solidFill>
                  <a:srgbClr val="0000FF"/>
                </a:solidFill>
                <a:latin typeface="Cascadia Mono"/>
              </a:rPr>
              <a:t>INSERT</a:t>
            </a:r>
            <a:r>
              <a:rPr lang="en-US" sz="2000">
                <a:solidFill>
                  <a:srgbClr val="000000"/>
                </a:solidFill>
                <a:latin typeface="Cascadia Mono"/>
              </a:rPr>
              <a:t> </a:t>
            </a:r>
            <a:r>
              <a:rPr lang="en-US" sz="2000">
                <a:solidFill>
                  <a:srgbClr val="0000FF"/>
                </a:solidFill>
                <a:latin typeface="Cascadia Mono"/>
              </a:rPr>
              <a:t>INTO</a:t>
            </a:r>
            <a:r>
              <a:rPr lang="en-US" sz="2000">
                <a:solidFill>
                  <a:srgbClr val="000000"/>
                </a:solidFill>
                <a:latin typeface="Cascadia Mono"/>
              </a:rPr>
              <a:t> Recipes</a:t>
            </a:r>
            <a:r>
              <a:rPr lang="en-US" sz="2000">
                <a:solidFill>
                  <a:srgbClr val="0000FF"/>
                </a:solidFill>
                <a:latin typeface="Cascadia Mono"/>
              </a:rPr>
              <a:t> </a:t>
            </a:r>
            <a:r>
              <a:rPr lang="en-US" sz="2000">
                <a:solidFill>
                  <a:srgbClr val="808080"/>
                </a:solidFill>
                <a:latin typeface="Cascadia Mono"/>
              </a:rPr>
              <a:t>(</a:t>
            </a:r>
            <a:r>
              <a:rPr lang="en-US" sz="2000">
                <a:solidFill>
                  <a:srgbClr val="0000FF"/>
                </a:solidFill>
                <a:latin typeface="Cascadia Mono"/>
              </a:rPr>
              <a:t>Name</a:t>
            </a:r>
            <a:r>
              <a:rPr lang="en-US" sz="2000">
                <a:solidFill>
                  <a:srgbClr val="808080"/>
                </a:solidFill>
                <a:latin typeface="Cascadia Mono"/>
              </a:rPr>
              <a:t>,</a:t>
            </a:r>
            <a:r>
              <a:rPr lang="en-US" sz="2000">
                <a:solidFill>
                  <a:srgbClr val="000000"/>
                </a:solidFill>
                <a:latin typeface="Cascadia Mono"/>
              </a:rPr>
              <a:t> Instructions</a:t>
            </a:r>
            <a:r>
              <a:rPr lang="en-US" sz="2000">
                <a:solidFill>
                  <a:srgbClr val="808080"/>
                </a:solidFill>
                <a:latin typeface="Cascadia Mono"/>
              </a:rPr>
              <a:t>,</a:t>
            </a:r>
            <a:r>
              <a:rPr lang="en-US" sz="2000">
                <a:solidFill>
                  <a:srgbClr val="000000"/>
                </a:solidFill>
                <a:latin typeface="Cascadia Mono"/>
              </a:rPr>
              <a:t> </a:t>
            </a:r>
            <a:r>
              <a:rPr lang="en-US" sz="2000">
                <a:solidFill>
                  <a:srgbClr val="000000"/>
                </a:solidFill>
                <a:latin typeface="Cascadia Mono"/>
              </a:rPr>
              <a:t>ImagePath</a:t>
            </a:r>
            <a:r>
              <a:rPr lang="en-US" sz="2000">
                <a:solidFill>
                  <a:srgbClr val="808080"/>
                </a:solidFill>
                <a:latin typeface="Cascadia Mono"/>
              </a:rPr>
              <a:t>)</a:t>
            </a:r>
            <a:r>
              <a:rPr lang="en-US" sz="2000">
                <a:solidFill>
                  <a:srgbClr val="000000"/>
                </a:solidFill>
                <a:latin typeface="Cascadia Mono"/>
              </a:rPr>
              <a:t> </a:t>
            </a:r>
            <a:r>
              <a:rPr lang="en-US" sz="2000">
                <a:solidFill>
                  <a:srgbClr val="0000FF"/>
                </a:solidFill>
                <a:latin typeface="Cascadia Mono"/>
              </a:rPr>
              <a:t>VALUES </a:t>
            </a:r>
            <a:r>
              <a:rPr lang="en-US" sz="2000">
                <a:solidFill>
                  <a:srgbClr val="808080"/>
                </a:solidFill>
                <a:latin typeface="Cascadia Mono"/>
              </a:rPr>
              <a:t>(</a:t>
            </a:r>
            <a:r>
              <a:rPr lang="en-US" sz="2000">
                <a:solidFill>
                  <a:srgbClr val="FF0000"/>
                </a:solidFill>
                <a:latin typeface="Cascadia Mono"/>
              </a:rPr>
              <a:t>'test'</a:t>
            </a:r>
            <a:r>
              <a:rPr lang="en-US" sz="2000">
                <a:solidFill>
                  <a:srgbClr val="808080"/>
                </a:solidFill>
                <a:latin typeface="Cascadia Mono"/>
              </a:rPr>
              <a:t>,</a:t>
            </a:r>
            <a:r>
              <a:rPr lang="en-US" sz="2000">
                <a:solidFill>
                  <a:srgbClr val="000000"/>
                </a:solidFill>
                <a:latin typeface="Cascadia Mono"/>
              </a:rPr>
              <a:t> </a:t>
            </a:r>
            <a:r>
              <a:rPr lang="en-US" sz="2000">
                <a:solidFill>
                  <a:srgbClr val="FF0000"/>
                </a:solidFill>
                <a:latin typeface="Cascadia Mono"/>
              </a:rPr>
              <a:t>'</a:t>
            </a:r>
            <a:r>
              <a:rPr lang="en-US" sz="2000">
                <a:solidFill>
                  <a:srgbClr val="FF0000"/>
                </a:solidFill>
                <a:latin typeface="Cascadia Mono"/>
              </a:rPr>
              <a:t>test'</a:t>
            </a:r>
            <a:r>
              <a:rPr lang="en-US" sz="2000">
                <a:solidFill>
                  <a:srgbClr val="808080"/>
                </a:solidFill>
                <a:latin typeface="Cascadia Mono"/>
              </a:rPr>
              <a:t>,</a:t>
            </a:r>
            <a:r>
              <a:rPr lang="en-US" sz="2000">
                <a:solidFill>
                  <a:srgbClr val="FF0000"/>
                </a:solidFill>
                <a:latin typeface="Cascadia Mono"/>
              </a:rPr>
              <a:t>'test</a:t>
            </a:r>
            <a:r>
              <a:rPr lang="en-US" sz="2000">
                <a:solidFill>
                  <a:srgbClr val="FF0000"/>
                </a:solidFill>
                <a:latin typeface="Cascadia Mono"/>
              </a:rPr>
              <a:t>'</a:t>
            </a:r>
            <a:r>
              <a:rPr lang="en-US" sz="2000">
                <a:solidFill>
                  <a:srgbClr val="808080"/>
                </a:solidFill>
                <a:latin typeface="Cascadia Mono"/>
              </a:rPr>
              <a:t>);</a:t>
            </a:r>
            <a:r>
              <a:rPr lang="en-US" sz="2000">
                <a:solidFill>
                  <a:srgbClr val="0000FF"/>
                </a:solidFill>
                <a:latin typeface="Cascadia Mono"/>
              </a:rPr>
              <a:t>insert</a:t>
            </a:r>
            <a:r>
              <a:rPr lang="en-US" sz="2000">
                <a:solidFill>
                  <a:srgbClr val="000000"/>
                </a:solidFill>
                <a:latin typeface="Cascadia Mono"/>
              </a:rPr>
              <a:t> </a:t>
            </a:r>
            <a:r>
              <a:rPr lang="en-US" sz="2000">
                <a:solidFill>
                  <a:srgbClr val="0000FF"/>
                </a:solidFill>
                <a:latin typeface="Cascadia Mono"/>
              </a:rPr>
              <a:t>into</a:t>
            </a:r>
            <a:r>
              <a:rPr lang="en-US" sz="2000">
                <a:solidFill>
                  <a:srgbClr val="000000"/>
                </a:solidFill>
                <a:latin typeface="Cascadia Mono"/>
              </a:rPr>
              <a:t> Recipes</a:t>
            </a:r>
            <a:r>
              <a:rPr lang="en-US" sz="2000">
                <a:solidFill>
                  <a:srgbClr val="808080"/>
                </a:solidFill>
                <a:latin typeface="Cascadia Mono"/>
              </a:rPr>
              <a:t>(</a:t>
            </a:r>
            <a:r>
              <a:rPr lang="en-US" sz="2000">
                <a:solidFill>
                  <a:srgbClr val="0000FF"/>
                </a:solidFill>
                <a:latin typeface="Cascadia Mono"/>
              </a:rPr>
              <a:t>Name</a:t>
            </a:r>
            <a:r>
              <a:rPr lang="en-US" sz="2000">
                <a:solidFill>
                  <a:srgbClr val="808080"/>
                </a:solidFill>
                <a:latin typeface="Cascadia Mono"/>
              </a:rPr>
              <a:t>,</a:t>
            </a:r>
            <a:r>
              <a:rPr lang="en-US" sz="2000">
                <a:solidFill>
                  <a:srgbClr val="000000"/>
                </a:solidFill>
                <a:latin typeface="Cascadia Mono"/>
              </a:rPr>
              <a:t> Instructions</a:t>
            </a:r>
            <a:r>
              <a:rPr lang="en-US" sz="2000">
                <a:solidFill>
                  <a:srgbClr val="808080"/>
                </a:solidFill>
                <a:latin typeface="Cascadia Mono"/>
              </a:rPr>
              <a:t>,</a:t>
            </a:r>
            <a:r>
              <a:rPr lang="en-US" sz="2000">
                <a:solidFill>
                  <a:srgbClr val="000000"/>
                </a:solidFill>
                <a:latin typeface="Cascadia Mono"/>
              </a:rPr>
              <a:t> </a:t>
            </a:r>
            <a:r>
              <a:rPr lang="en-US" sz="2000">
                <a:solidFill>
                  <a:srgbClr val="000000"/>
                </a:solidFill>
                <a:latin typeface="Cascadia Mono"/>
              </a:rPr>
              <a:t>ImagePath</a:t>
            </a:r>
            <a:r>
              <a:rPr lang="en-US" sz="2000">
                <a:solidFill>
                  <a:srgbClr val="808080"/>
                </a:solidFill>
                <a:latin typeface="Cascadia Mono"/>
              </a:rPr>
              <a:t>)</a:t>
            </a:r>
            <a:r>
              <a:rPr lang="en-US" sz="2000">
                <a:solidFill>
                  <a:srgbClr val="000000"/>
                </a:solidFill>
                <a:latin typeface="Cascadia Mono"/>
              </a:rPr>
              <a:t>  </a:t>
            </a:r>
            <a:r>
              <a:rPr lang="en-US" sz="2000">
                <a:solidFill>
                  <a:srgbClr val="0000FF"/>
                </a:solidFill>
                <a:latin typeface="Cascadia Mono"/>
              </a:rPr>
              <a:t>select</a:t>
            </a:r>
            <a:r>
              <a:rPr lang="en-US" sz="2000">
                <a:solidFill>
                  <a:srgbClr val="000000"/>
                </a:solidFill>
                <a:latin typeface="Cascadia Mono"/>
              </a:rPr>
              <a:t> </a:t>
            </a:r>
            <a:r>
              <a:rPr lang="en-US" sz="2000">
                <a:solidFill>
                  <a:srgbClr val="000000"/>
                </a:solidFill>
                <a:latin typeface="Cascadia Mono"/>
              </a:rPr>
              <a:t>username</a:t>
            </a:r>
            <a:r>
              <a:rPr lang="en-US" sz="2000">
                <a:solidFill>
                  <a:srgbClr val="808080"/>
                </a:solidFill>
                <a:latin typeface="Cascadia Mono"/>
              </a:rPr>
              <a:t>,</a:t>
            </a:r>
            <a:r>
              <a:rPr lang="en-US" sz="2000">
                <a:solidFill>
                  <a:srgbClr val="000000"/>
                </a:solidFill>
                <a:latin typeface="Cascadia Mono"/>
              </a:rPr>
              <a:t>username</a:t>
            </a:r>
            <a:r>
              <a:rPr lang="en-US" sz="2000">
                <a:solidFill>
                  <a:srgbClr val="808080"/>
                </a:solidFill>
                <a:latin typeface="Cascadia Mono"/>
              </a:rPr>
              <a:t>,</a:t>
            </a:r>
            <a:r>
              <a:rPr lang="en-US" sz="2000">
                <a:solidFill>
                  <a:srgbClr val="0000FF"/>
                </a:solidFill>
                <a:latin typeface="Cascadia Mono"/>
              </a:rPr>
              <a:t>password</a:t>
            </a:r>
            <a:r>
              <a:rPr lang="en-US" sz="2000">
                <a:solidFill>
                  <a:srgbClr val="000000"/>
                </a:solidFill>
                <a:latin typeface="Cascadia Mono"/>
              </a:rPr>
              <a:t> </a:t>
            </a:r>
            <a:r>
              <a:rPr lang="en-US" sz="2000">
                <a:solidFill>
                  <a:srgbClr val="0000FF"/>
                </a:solidFill>
                <a:latin typeface="Cascadia Mono"/>
              </a:rPr>
              <a:t>from</a:t>
            </a:r>
            <a:r>
              <a:rPr lang="en-US" sz="2000">
                <a:solidFill>
                  <a:srgbClr val="000000"/>
                </a:solidFill>
                <a:latin typeface="Cascadia Mono"/>
              </a:rPr>
              <a:t> Users</a:t>
            </a:r>
            <a:r>
              <a:rPr lang="en-US" sz="2000">
                <a:solidFill>
                  <a:srgbClr val="808080"/>
                </a:solidFill>
                <a:latin typeface="Cascadia Mono"/>
              </a:rPr>
              <a:t>;</a:t>
            </a:r>
            <a:r>
              <a:rPr lang="en-US" sz="2000">
                <a:solidFill>
                  <a:srgbClr val="000000"/>
                </a:solidFill>
                <a:latin typeface="Cascadia Mono"/>
              </a:rPr>
              <a:t> </a:t>
            </a:r>
            <a:r>
              <a:rPr lang="en-US" sz="2000">
                <a:solidFill>
                  <a:srgbClr val="008000"/>
                </a:solidFill>
                <a:latin typeface="Cascadia Mono"/>
              </a:rPr>
              <a:t>--</a:t>
            </a:r>
            <a:endParaRPr lang="en-US" sz="1400" b="1">
              <a:solidFill>
                <a:srgbClr val="008000"/>
              </a:solidFill>
              <a:latin typeface="Cascadia Mono"/>
            </a:endParaRPr>
          </a:p>
          <a:p>
            <a:pPr>
              <a:defRPr/>
            </a:pPr>
            <a:r>
              <a:rPr lang="en-US" b="1"/>
              <a:t>The payload:</a:t>
            </a:r>
            <a:endParaRPr/>
          </a:p>
          <a:p>
            <a:pPr marL="457200" lvl="1" indent="0">
              <a:buNone/>
              <a:defRPr/>
            </a:pPr>
            <a:r>
              <a:rPr lang="en-US"/>
              <a:t>','test');insert into Recipes(Name, Instructions, </a:t>
            </a:r>
            <a:r>
              <a:rPr lang="en-US"/>
              <a:t>ImagePath</a:t>
            </a:r>
            <a:r>
              <a:rPr lang="en-US"/>
              <a:t>)  select </a:t>
            </a:r>
            <a:r>
              <a:rPr lang="en-US"/>
              <a:t>username,username,password</a:t>
            </a:r>
            <a:r>
              <a:rPr lang="en-US"/>
              <a:t> from Users; --</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Picture 5"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SQL Injection vulnerability</a:t>
            </a:r>
            <a:endParaRPr/>
          </a:p>
          <a:p>
            <a:pPr marL="0" indent="0">
              <a:buNone/>
              <a:defRPr/>
            </a:pPr>
            <a:r>
              <a:rPr lang="en-US"/>
              <a:t>Any idea how to read the username and password we’ve got from users table?</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Picture 5"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 name="Picture 8"/>
          <p:cNvPicPr>
            <a:picLocks noChangeAspect="1"/>
          </p:cNvPicPr>
          <p:nvPr/>
        </p:nvPicPr>
        <p:blipFill>
          <a:blip r:embed="rId3"/>
          <a:stretch/>
        </p:blipFill>
        <p:spPr bwMode="auto">
          <a:xfrm>
            <a:off x="7619993" y="1623441"/>
            <a:ext cx="4303783" cy="5012001"/>
          </a:xfrm>
          <a:prstGeom prst="rect">
            <a:avLst/>
          </a:prstGeom>
          <a:ln w="25400">
            <a:solidFill>
              <a:srgbClr val="0070C0"/>
            </a:solidFill>
          </a:ln>
        </p:spPr>
      </p:pic>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SQL Injection vulnerability</a:t>
            </a:r>
            <a:endParaRPr/>
          </a:p>
          <a:p>
            <a:pPr marL="0" indent="0">
              <a:buNone/>
              <a:defRPr/>
            </a:pPr>
            <a:r>
              <a:rPr lang="en-US"/>
              <a:t>Any idea how to read the username</a:t>
            </a:r>
            <a:br>
              <a:rPr lang="en-US"/>
            </a:br>
            <a:r>
              <a:rPr lang="en-US"/>
              <a:t>and password we’ve got from </a:t>
            </a:r>
            <a:br>
              <a:rPr lang="en-US"/>
            </a:br>
            <a:r>
              <a:rPr lang="en-US"/>
              <a:t>users table?</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6" name="Picture 5" descr="A person with long red hair&#10;&#10;Description automatically generated"/>
          <p:cNvPicPr>
            <a:picLocks noChangeAspect="1"/>
          </p:cNvPicPr>
          <p:nvPr/>
        </p:nvPicPr>
        <p:blipFill>
          <a:blip r:embed="rId4"/>
          <a:stretch/>
        </p:blipFill>
        <p:spPr bwMode="auto">
          <a:xfrm>
            <a:off x="10607040" y="1280160"/>
            <a:ext cx="1528649" cy="1528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SQL securely</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How? Any Ideas?</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8" name="Graphic 7"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SQL securely</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Use Parametrized Queries</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Graphic 4"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SQL securely</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Use Parametrized Queries</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7" name="Picture 6"/>
          <p:cNvPicPr>
            <a:picLocks noChangeAspect="1"/>
          </p:cNvPicPr>
          <p:nvPr/>
        </p:nvPicPr>
        <p:blipFill>
          <a:blip r:embed="rId3"/>
          <a:stretch/>
        </p:blipFill>
        <p:spPr bwMode="auto">
          <a:xfrm>
            <a:off x="648393" y="2678862"/>
            <a:ext cx="8859486" cy="3934374"/>
          </a:xfrm>
          <a:prstGeom prst="rect">
            <a:avLst/>
          </a:prstGeom>
          <a:ln w="25400">
            <a:solidFill>
              <a:srgbClr val="0070C0"/>
            </a:solidFill>
          </a:ln>
        </p:spPr>
      </p:pic>
      <p:pic>
        <p:nvPicPr>
          <p:cNvPr id="5" name="Graphic 4" descr="Programmer female with solid fill"/>
          <p:cNvPicPr>
            <a:picLocks noChangeAspect="1"/>
          </p:cNvPicPr>
          <p:nvPr/>
        </p:nvPicPr>
        <p:blipFill>
          <a:blip r:embed="rId4"/>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  Setting up the environment</a:t>
            </a:r>
            <a:endParaRPr lang="he-IL"/>
          </a:p>
        </p:txBody>
      </p:sp>
      <p:sp>
        <p:nvSpPr>
          <p:cNvPr id="3" name="Content Placeholder 2"/>
          <p:cNvSpPr>
            <a:spLocks noGrp="1"/>
          </p:cNvSpPr>
          <p:nvPr>
            <p:ph idx="1"/>
          </p:nvPr>
        </p:nvSpPr>
        <p:spPr bwMode="auto">
          <a:xfrm>
            <a:off x="648393" y="2015384"/>
            <a:ext cx="11377352" cy="4842616"/>
          </a:xfrm>
        </p:spPr>
        <p:txBody>
          <a:bodyPr>
            <a:normAutofit/>
          </a:bodyPr>
          <a:lstStyle/>
          <a:p>
            <a:pPr marL="742950" indent="-742950">
              <a:buFont typeface="+mj-lt"/>
              <a:buAutoNum type="arabicPeriod"/>
              <a:defRPr/>
            </a:pPr>
            <a:r>
              <a:rPr lang="en-US"/>
              <a:t>Git clone </a:t>
            </a:r>
            <a:r>
              <a:rPr lang="en-US" sz="2800" b="0" i="0" u="sng" strike="noStrike">
                <a:solidFill>
                  <a:srgbClr val="1155CC"/>
                </a:solidFill>
                <a:latin typeface="Arial"/>
                <a:hlinkClick r:id="rId3" tooltip="https://github.com/SecureFromScratch/Workshops/"/>
              </a:rPr>
              <a:t>https://github.com/SecureFromScratch/Workshops/</a:t>
            </a:r>
            <a:br>
              <a:rPr lang="en-US" sz="2800" b="0" i="0" u="sng" strike="noStrike">
                <a:solidFill>
                  <a:srgbClr val="1155CC"/>
                </a:solidFill>
                <a:latin typeface="Arial"/>
              </a:rPr>
            </a:br>
            <a:r>
              <a:rPr lang="en-US"/>
              <a:t>Or Download the release: recipes_dotnet8_angular17</a:t>
            </a:r>
            <a:endParaRPr/>
          </a:p>
          <a:p>
            <a:pPr marL="742950" indent="-742950">
              <a:buFont typeface="+mj-lt"/>
              <a:buAutoNum type="arabicPeriod"/>
              <a:defRPr/>
            </a:pPr>
            <a:r>
              <a:rPr lang="en-US"/>
              <a:t>Open the Angular project from </a:t>
            </a:r>
            <a:r>
              <a:rPr lang="en-US"/>
              <a:t>vscode</a:t>
            </a:r>
            <a:endParaRPr lang="en-US"/>
          </a:p>
          <a:p>
            <a:pPr marL="742950" indent="-742950">
              <a:buFont typeface="+mj-lt"/>
              <a:buAutoNum type="arabicPeriod"/>
              <a:defRPr/>
            </a:pPr>
            <a:r>
              <a:rPr lang="en-US"/>
              <a:t>Open the .NETCORE 8 solution from Visual Studio 2022 (community)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a:t>
            </a:r>
            <a:endParaRPr/>
          </a:p>
        </p:txBody>
      </p:sp>
      <p:pic>
        <p:nvPicPr>
          <p:cNvPr id="2" name="Ink 1"/>
          <p:cNvPicPr/>
          <p:nvPr/>
        </p:nvPicPr>
        <p:blipFill>
          <a:blip r:embed="rId3"/>
          <a:stretch/>
        </p:blipFill>
        <p:spPr bwMode="auto">
          <a:xfrm>
            <a:off x="1044869" y="3212049"/>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SQL securely</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Use Interpolated (Formatted) Strings</a:t>
            </a:r>
            <a:endParaRPr/>
          </a:p>
          <a:p>
            <a:pPr>
              <a:defRPr/>
            </a:pP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Graphic 4"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767643" y="812800"/>
            <a:ext cx="10521245" cy="6045200"/>
          </a:xfrm>
        </p:spPr>
        <p:txBody>
          <a:bodyPr>
            <a:normAutofit/>
          </a:bodyPr>
          <a:lstStyle/>
          <a:p>
            <a:pPr>
              <a:defRPr/>
            </a:pPr>
            <a:r>
              <a:rPr lang="en-US" sz="8000" b="1">
                <a:solidFill>
                  <a:srgbClr val="0070C0"/>
                </a:solidFill>
              </a:rPr>
              <a:t>Summary</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u="sng">
                <a:solidFill>
                  <a:srgbClr val="0070C0"/>
                </a:solidFill>
              </a:rPr>
              <a:t>P</a:t>
            </a:r>
            <a:r>
              <a:rPr lang="en-US" u="sng"/>
              <a:t>ermissions (CSRF, SSRF)</a:t>
            </a:r>
            <a:endParaRPr/>
          </a:p>
          <a:p>
            <a:pPr marL="0" indent="0">
              <a:buNone/>
              <a:defRPr/>
            </a:pPr>
            <a:r>
              <a:rPr lang="en-US" b="1">
                <a:solidFill>
                  <a:srgbClr val="0070C0"/>
                </a:solidFill>
              </a:rPr>
              <a:t>R</a:t>
            </a:r>
            <a:r>
              <a:rPr lang="en-US"/>
              <a:t>eporting &amp; logging</a:t>
            </a:r>
            <a:endParaRPr/>
          </a:p>
          <a:p>
            <a:pPr marL="0" indent="0">
              <a:buNone/>
              <a:defRPr/>
            </a:pPr>
            <a:r>
              <a:rPr lang="en-US" b="1" u="sng">
                <a:solidFill>
                  <a:srgbClr val="0070C0"/>
                </a:solidFill>
              </a:rPr>
              <a:t>E</a:t>
            </a:r>
            <a:r>
              <a:rPr lang="en-US" u="sng"/>
              <a:t>asy to use securely (Angular, SQL)</a:t>
            </a:r>
            <a:endParaRPr/>
          </a:p>
          <a:p>
            <a:pPr marL="0" indent="0">
              <a:buNone/>
              <a:defRPr/>
            </a:pPr>
            <a:r>
              <a:rPr lang="en-US" b="1" u="sng">
                <a:solidFill>
                  <a:srgbClr val="0070C0"/>
                </a:solidFill>
              </a:rPr>
              <a:t>V</a:t>
            </a:r>
            <a:r>
              <a:rPr lang="en-US" u="sng"/>
              <a:t>erify (3</a:t>
            </a:r>
            <a:r>
              <a:rPr lang="en-US" u="sng" baseline="30000"/>
              <a:t>rd</a:t>
            </a:r>
            <a:r>
              <a:rPr lang="en-US" u="sng"/>
              <a:t> party)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u="sng">
                <a:solidFill>
                  <a:srgbClr val="0070C0"/>
                </a:solidFill>
              </a:rPr>
              <a:t>T</a:t>
            </a:r>
            <a:r>
              <a:rPr lang="en-US" u="sng"/>
              <a:t>rust Boundaries(XSS, File Upload)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Preparation</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8" name="Picture 7"/>
          <p:cNvPicPr>
            <a:picLocks noChangeAspect="1"/>
          </p:cNvPicPr>
          <p:nvPr/>
        </p:nvPicPr>
        <p:blipFill>
          <a:blip r:embed="rId3"/>
          <a:stretch/>
        </p:blipFill>
        <p:spPr bwMode="auto">
          <a:xfrm>
            <a:off x="648393" y="2575761"/>
            <a:ext cx="13893771" cy="42503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  Get to know the Recipes Web Application</a:t>
            </a:r>
            <a:endParaRPr lang="he-IL"/>
          </a:p>
        </p:txBody>
      </p:sp>
      <p:sp>
        <p:nvSpPr>
          <p:cNvPr id="3" name="Content Placeholder 2"/>
          <p:cNvSpPr>
            <a:spLocks noGrp="1"/>
          </p:cNvSpPr>
          <p:nvPr>
            <p:ph idx="1"/>
          </p:nvPr>
        </p:nvSpPr>
        <p:spPr bwMode="auto">
          <a:xfrm>
            <a:off x="648393" y="2015384"/>
            <a:ext cx="11377352" cy="4842616"/>
          </a:xfrm>
        </p:spPr>
        <p:txBody>
          <a:bodyPr vert="horz" lIns="91440" tIns="45720" rIns="91440" bIns="45720" rtlCol="0" anchor="t">
            <a:normAutofit/>
          </a:bodyPr>
          <a:lstStyle/>
          <a:p>
            <a:pPr marL="742950" indent="-742950">
              <a:buFont typeface="+mj-lt"/>
              <a:buAutoNum type="arabicPeriod"/>
              <a:defRPr/>
            </a:pPr>
            <a:r>
              <a:rPr lang="en-US"/>
              <a:t>Execute the Web Api</a:t>
            </a:r>
            <a:endParaRPr/>
          </a:p>
          <a:p>
            <a:pPr marL="742950" indent="-742950">
              <a:buFont typeface="+mj-lt"/>
              <a:buAutoNum type="arabicPeriod"/>
              <a:defRPr/>
            </a:pPr>
            <a:r>
              <a:rPr lang="en-US"/>
              <a:t>Execute the Angular app</a:t>
            </a:r>
            <a:endParaRPr/>
          </a:p>
          <a:p>
            <a:pPr marL="742950" indent="-742950">
              <a:buFont typeface="+mj-lt"/>
              <a:buAutoNum type="arabicPeriod"/>
              <a:defRPr/>
            </a:pPr>
            <a:r>
              <a:rPr lang="en-US"/>
              <a:t>Get all the recipes via angular app</a:t>
            </a:r>
            <a:endParaRPr/>
          </a:p>
          <a:p>
            <a:pPr marL="742950" indent="-742950">
              <a:buFont typeface="+mj-lt"/>
              <a:buAutoNum type="arabicPeriod"/>
              <a:defRPr/>
            </a:pPr>
            <a:r>
              <a:rPr lang="en-US"/>
              <a:t>Add a recipe via angular app</a:t>
            </a:r>
            <a:endParaRPr/>
          </a:p>
          <a:p>
            <a:pPr marL="0" indent="0">
              <a:buNone/>
              <a:defRPr/>
            </a:pPr>
            <a:endParaRPr lang="en-US"/>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 name="Picture 15"/>
          <p:cNvPicPr>
            <a:picLocks noChangeAspect="1"/>
          </p:cNvPicPr>
          <p:nvPr/>
        </p:nvPicPr>
        <p:blipFill>
          <a:blip r:embed="rId3"/>
          <a:stretch/>
        </p:blipFill>
        <p:spPr bwMode="auto">
          <a:xfrm>
            <a:off x="122919" y="2297024"/>
            <a:ext cx="7725853" cy="4143953"/>
          </a:xfrm>
          <a:prstGeom prst="rect">
            <a:avLst/>
          </a:prstGeom>
          <a:ln w="25400">
            <a:solidFill>
              <a:schemeClr val="accent1"/>
            </a:solidFill>
          </a:ln>
        </p:spPr>
      </p:pic>
      <p:sp>
        <p:nvSpPr>
          <p:cNvPr id="2" name="Title 1"/>
          <p:cNvSpPr>
            <a:spLocks noGrp="1"/>
          </p:cNvSpPr>
          <p:nvPr>
            <p:ph type="title"/>
          </p:nvPr>
        </p:nvSpPr>
        <p:spPr bwMode="auto"/>
        <p:txBody>
          <a:bodyPr>
            <a:normAutofit/>
          </a:bodyPr>
          <a:lstStyle/>
          <a:p>
            <a:pPr>
              <a:defRPr/>
            </a:pPr>
            <a:r>
              <a:rPr lang="en-US"/>
              <a:t>  Get to know the Recipes Web Application</a:t>
            </a:r>
            <a:endParaRPr lang="he-IL"/>
          </a:p>
        </p:txBody>
      </p:sp>
      <p:pic>
        <p:nvPicPr>
          <p:cNvPr id="14" name="Content Placeholder 13"/>
          <p:cNvPicPr>
            <a:picLocks noChangeAspect="1" noGrp="1"/>
          </p:cNvPicPr>
          <p:nvPr>
            <p:ph idx="1"/>
          </p:nvPr>
        </p:nvPicPr>
        <p:blipFill>
          <a:blip r:embed="rId4"/>
          <a:stretch/>
        </p:blipFill>
        <p:spPr bwMode="auto">
          <a:xfrm>
            <a:off x="4398525" y="1928849"/>
            <a:ext cx="7768020" cy="4597400"/>
          </a:xfrm>
          <a:prstGeom prst="rect">
            <a:avLst/>
          </a:prstGeom>
          <a:ln w="25400">
            <a:solidFill>
              <a:schemeClr val="accent1"/>
            </a:solid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2:</a:t>
            </a:r>
            <a:br>
              <a:rPr lang="en-US" sz="8000" b="1">
                <a:solidFill>
                  <a:srgbClr val="0070C0"/>
                </a:solidFill>
              </a:rPr>
            </a:br>
            <a:r>
              <a:rPr lang="en-US" sz="8000" b="1">
                <a:solidFill>
                  <a:srgbClr val="0070C0"/>
                </a:solidFill>
              </a:rPr>
              <a:t>Attacking and Defending Angular 17</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2a:</a:t>
            </a:r>
            <a:br>
              <a:rPr lang="en-US" sz="8000" b="1">
                <a:solidFill>
                  <a:srgbClr val="0070C0"/>
                </a:solidFill>
              </a:rPr>
            </a:br>
            <a:r>
              <a:rPr lang="en-US" sz="8000" b="1">
                <a:solidFill>
                  <a:srgbClr val="0070C0"/>
                </a:solidFill>
              </a:rPr>
              <a:t>Attacking Angular 17 - XSS</a:t>
            </a:r>
            <a:br>
              <a:rPr lang="en-US" sz="8000" b="1">
                <a:solidFill>
                  <a:srgbClr val="0070C0"/>
                </a:solidFill>
              </a:rPr>
            </a:b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Client-side Edition</a:t>
            </a:r>
            <a:endParaRPr lang="he-IL"/>
          </a:p>
        </p:txBody>
      </p:sp>
      <p:sp>
        <p:nvSpPr>
          <p:cNvPr id="3" name="Content Placeholder 2"/>
          <p:cNvSpPr>
            <a:spLocks noGrp="1"/>
          </p:cNvSpPr>
          <p:nvPr>
            <p:ph idx="1"/>
          </p:nvPr>
        </p:nvSpPr>
        <p:spPr bwMode="auto"/>
        <p:txBody>
          <a:bodyPr/>
          <a:lstStyle/>
          <a:p>
            <a:pPr marL="0" indent="0">
              <a:buNone/>
              <a:defRPr/>
            </a:pPr>
            <a:r>
              <a:rPr lang="en-US" b="1"/>
              <a:t>H</a:t>
            </a:r>
            <a:r>
              <a:rPr/>
              <a:t>acking preparation </a:t>
            </a:r>
            <a:endParaRPr/>
          </a:p>
          <a:p>
            <a:pPr>
              <a:defRPr/>
            </a:pPr>
            <a:r>
              <a:rPr lang="en-US" sz="3600" b="0" i="0" u="none" strike="noStrike" cap="none" spc="0">
                <a:solidFill>
                  <a:srgbClr val="00B0F0"/>
                </a:solidFill>
                <a:latin typeface="Calibri"/>
                <a:ea typeface="Calibri"/>
                <a:cs typeface="Calibri"/>
              </a:rPr>
              <a:t>https://xss-game.appspot.com/</a:t>
            </a:r>
            <a:endParaRPr/>
          </a:p>
          <a:p>
            <a:pPr marL="0" indent="0">
              <a:buNone/>
              <a:defRPr/>
            </a:pPr>
            <a:endParaRPr lang="en-US">
              <a:solidFill>
                <a:schemeClr val="accent1"/>
              </a:solidFill>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1026"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lstStyle/>
          <a:p>
            <a:pPr>
              <a:defRPr/>
            </a:pPr>
            <a:r>
              <a:rPr lang="en-US"/>
              <a:t>After this workshop</a:t>
            </a:r>
            <a:endParaRPr/>
          </a:p>
        </p:txBody>
      </p:sp>
      <p:sp>
        <p:nvSpPr>
          <p:cNvPr id="3" name="Subtitle 2"/>
          <p:cNvSpPr>
            <a:spLocks noGrp="1"/>
          </p:cNvSpPr>
          <p:nvPr>
            <p:ph idx="1"/>
          </p:nvPr>
        </p:nvSpPr>
        <p:spPr bwMode="auto"/>
        <p:txBody>
          <a:bodyPr/>
          <a:lstStyle/>
          <a:p>
            <a:pPr marL="0" indent="0">
              <a:buNone/>
              <a:defRPr/>
            </a:pPr>
            <a:r>
              <a:rPr lang="en-US"/>
              <a:t>Write code with less security vulnerabilities</a:t>
            </a:r>
            <a:endParaRPr/>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29929503" name="Title 1"/>
          <p:cNvSpPr>
            <a:spLocks noGrp="1"/>
          </p:cNvSpPr>
          <p:nvPr>
            <p:ph type="title"/>
          </p:nvPr>
        </p:nvSpPr>
        <p:spPr bwMode="auto"/>
        <p:txBody>
          <a:bodyPr>
            <a:normAutofit/>
          </a:bodyPr>
          <a:lstStyle/>
          <a:p>
            <a:pPr>
              <a:defRPr/>
            </a:pPr>
            <a:r>
              <a:rPr lang="en-US"/>
              <a:t>Your Hacker’s Goal – Client-side Edition</a:t>
            </a:r>
            <a:endParaRPr lang="he-IL"/>
          </a:p>
        </p:txBody>
      </p:sp>
      <p:sp>
        <p:nvSpPr>
          <p:cNvPr id="762702868" name="Content Placeholder 2"/>
          <p:cNvSpPr>
            <a:spLocks noGrp="1"/>
          </p:cNvSpPr>
          <p:nvPr>
            <p:ph idx="1"/>
          </p:nvPr>
        </p:nvSpPr>
        <p:spPr bwMode="auto"/>
        <p:txBody>
          <a:bodyPr/>
          <a:lstStyle/>
          <a:p>
            <a:pPr marL="0" indent="0">
              <a:buNone/>
              <a:defRPr/>
            </a:pPr>
            <a:r>
              <a:rPr lang="en-US" b="1"/>
              <a:t>Without looking at the code, just from the browser!</a:t>
            </a:r>
            <a:endParaRPr/>
          </a:p>
          <a:p>
            <a:pPr>
              <a:defRPr/>
            </a:pPr>
            <a:r>
              <a:rPr lang="en-US"/>
              <a:t>Can you spot a cookie?</a:t>
            </a:r>
            <a:endParaRPr/>
          </a:p>
          <a:p>
            <a:pPr>
              <a:defRPr/>
            </a:pPr>
            <a:r>
              <a:rPr lang="en-US"/>
              <a:t>Instead of plain HTML, add JavaScript code, that sends the cookie to another server. </a:t>
            </a:r>
            <a:endParaRPr/>
          </a:p>
          <a:p>
            <a:pPr>
              <a:defRPr/>
            </a:pPr>
            <a:r>
              <a:rPr lang="en-US"/>
              <a:t>Can you spot a secret in the code?</a:t>
            </a:r>
            <a:endParaRPr/>
          </a:p>
          <a:p>
            <a:pPr marL="0" indent="0">
              <a:buNone/>
              <a:defRPr/>
            </a:pPr>
            <a:endParaRPr lang="en-US">
              <a:solidFill>
                <a:schemeClr val="accent1"/>
              </a:solidFill>
            </a:endParaRPr>
          </a:p>
        </p:txBody>
      </p:sp>
      <p:sp>
        <p:nvSpPr>
          <p:cNvPr id="1719734494" name="AutoShape 2" descr="Sticker with no label"/>
          <p:cNvSpPr>
            <a:spLocks noChangeArrowheads="1" noChangeAspect="1"/>
          </p:cNvSpPr>
          <p:nvPr/>
        </p:nvSpPr>
        <p:spPr bwMode="auto">
          <a:xfrm>
            <a:off x="5943600" y="3276599"/>
            <a:ext cx="304799" cy="304799"/>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82095031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Spotting a Cookie</a:t>
            </a:r>
            <a:endParaRPr lang="he-IL"/>
          </a:p>
        </p:txBody>
      </p:sp>
      <p:sp>
        <p:nvSpPr>
          <p:cNvPr id="3" name="Content Placeholder 2"/>
          <p:cNvSpPr>
            <a:spLocks noGrp="1"/>
          </p:cNvSpPr>
          <p:nvPr>
            <p:ph idx="1"/>
          </p:nvPr>
        </p:nvSpPr>
        <p:spPr bwMode="auto"/>
        <p:txBody>
          <a:bodyPr/>
          <a:lstStyle/>
          <a:p>
            <a:pPr marL="0" indent="0">
              <a:buNone/>
              <a:defRPr/>
            </a:pPr>
            <a:r>
              <a:rPr lang="en-US"/>
              <a:t>Can you spot a cookie?</a:t>
            </a:r>
            <a:endParaRPr/>
          </a:p>
          <a:p>
            <a:pPr marL="0" indent="0">
              <a:buNone/>
              <a:defRPr/>
            </a:pPr>
            <a:r>
              <a:rPr lang="en-US"/>
              <a:t>	</a:t>
            </a:r>
            <a:endParaRPr lang="en-US">
              <a:solidFill>
                <a:schemeClr val="accent1"/>
              </a:solidFill>
            </a:endParaRPr>
          </a:p>
        </p:txBody>
      </p:sp>
      <p:pic>
        <p:nvPicPr>
          <p:cNvPr id="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Spotting a Cookie</a:t>
            </a:r>
            <a:endParaRPr lang="he-IL"/>
          </a:p>
        </p:txBody>
      </p:sp>
      <p:sp>
        <p:nvSpPr>
          <p:cNvPr id="3" name="Content Placeholder 2"/>
          <p:cNvSpPr>
            <a:spLocks noGrp="1"/>
          </p:cNvSpPr>
          <p:nvPr>
            <p:ph idx="1"/>
          </p:nvPr>
        </p:nvSpPr>
        <p:spPr bwMode="auto"/>
        <p:txBody>
          <a:bodyPr/>
          <a:lstStyle/>
          <a:p>
            <a:pPr marL="0" indent="0">
              <a:buNone/>
              <a:defRPr/>
            </a:pPr>
            <a:r>
              <a:rPr lang="en-US"/>
              <a:t>Can you spot a cookie?</a:t>
            </a:r>
            <a:endParaRPr/>
          </a:p>
          <a:p>
            <a:pPr marL="0" indent="0">
              <a:buNone/>
              <a:defRPr/>
            </a:pPr>
            <a:r>
              <a:rPr lang="en-US"/>
              <a:t>	</a:t>
            </a:r>
            <a:endParaRPr lang="en-US">
              <a:solidFill>
                <a:schemeClr val="accent1"/>
              </a:solidFill>
            </a:endParaRPr>
          </a:p>
        </p:txBody>
      </p:sp>
      <p:pic>
        <p:nvPicPr>
          <p:cNvPr id="5" name="Picture 4"/>
          <p:cNvPicPr>
            <a:picLocks noChangeAspect="1"/>
          </p:cNvPicPr>
          <p:nvPr/>
        </p:nvPicPr>
        <p:blipFill>
          <a:blip r:embed="rId3"/>
          <a:stretch/>
        </p:blipFill>
        <p:spPr bwMode="auto">
          <a:xfrm>
            <a:off x="0" y="2906314"/>
            <a:ext cx="12192000" cy="2006663"/>
          </a:xfrm>
          <a:prstGeom prst="rect">
            <a:avLst/>
          </a:prstGeom>
          <a:ln w="25400">
            <a:solidFill>
              <a:schemeClr val="accent1"/>
            </a:solidFill>
          </a:ln>
        </p:spPr>
      </p:pic>
      <p:pic>
        <p:nvPicPr>
          <p:cNvPr id="6" name="Picture 5" descr="A person with long red hair&#10;&#10;Description automatically generated"/>
          <p:cNvPicPr>
            <a:picLocks noChangeAspect="1"/>
          </p:cNvPicPr>
          <p:nvPr/>
        </p:nvPicPr>
        <p:blipFill>
          <a:blip r:embed="rId4"/>
          <a:stretch/>
        </p:blipFill>
        <p:spPr bwMode="auto">
          <a:xfrm>
            <a:off x="10607040" y="1280160"/>
            <a:ext cx="1528649" cy="15286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a:t>
            </a:r>
            <a:endParaRPr lang="he-IL"/>
          </a:p>
        </p:txBody>
      </p:sp>
      <p:sp>
        <p:nvSpPr>
          <p:cNvPr id="3" name="Content Placeholder 2"/>
          <p:cNvSpPr>
            <a:spLocks noGrp="1"/>
          </p:cNvSpPr>
          <p:nvPr>
            <p:ph idx="1"/>
          </p:nvPr>
        </p:nvSpPr>
        <p:spPr bwMode="auto"/>
        <p:txBody>
          <a:bodyPr/>
          <a:lstStyle/>
          <a:p>
            <a:pPr marL="0" indent="0">
              <a:buNone/>
              <a:defRPr/>
            </a:pPr>
            <a:r>
              <a:rPr lang="en-US" b="1"/>
              <a:t>Send the cookie to another server</a:t>
            </a:r>
            <a:endParaRPr/>
          </a:p>
          <a:p>
            <a:pPr marL="0" indent="0">
              <a:buNone/>
              <a:defRPr/>
            </a:pPr>
            <a:r>
              <a:rPr lang="en-US"/>
              <a:t>	</a:t>
            </a:r>
            <a:endParaRPr lang="en-US">
              <a:solidFill>
                <a:schemeClr val="accent1"/>
              </a:solidFill>
            </a:endParaRPr>
          </a:p>
        </p:txBody>
      </p:sp>
      <p:pic>
        <p:nvPicPr>
          <p:cNvPr id="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First, Try to pop an alert</a:t>
            </a:r>
            <a:endParaRPr/>
          </a:p>
          <a:p>
            <a:pPr marL="0" indent="0">
              <a:buNone/>
              <a:defRPr/>
            </a:pPr>
            <a:r>
              <a:rPr lang="en-US" sz="3200"/>
              <a:t>Use the WYSIWYG source code mode:</a:t>
            </a:r>
            <a:endParaRPr/>
          </a:p>
          <a:p>
            <a:pPr marL="0" indent="0">
              <a:buNone/>
              <a:defRPr/>
            </a:pPr>
            <a:r>
              <a:rPr lang="en-US"/>
              <a:t>	</a:t>
            </a:r>
            <a:endParaRPr lang="en-US">
              <a:solidFill>
                <a:schemeClr val="accent1"/>
              </a:solidFill>
            </a:endParaRPr>
          </a:p>
        </p:txBody>
      </p:sp>
      <p:pic>
        <p:nvPicPr>
          <p:cNvPr id="5" name="Picture 4"/>
          <p:cNvPicPr>
            <a:picLocks noChangeAspect="1"/>
          </p:cNvPicPr>
          <p:nvPr/>
        </p:nvPicPr>
        <p:blipFill>
          <a:blip r:embed="rId3"/>
          <a:stretch/>
        </p:blipFill>
        <p:spPr bwMode="auto">
          <a:xfrm>
            <a:off x="648392" y="3196837"/>
            <a:ext cx="16141248" cy="8084075"/>
          </a:xfrm>
          <a:prstGeom prst="rect">
            <a:avLst/>
          </a:prstGeom>
          <a:ln w="25400">
            <a:solidFill>
              <a:schemeClr val="accent1"/>
            </a:solidFill>
          </a:ln>
        </p:spPr>
      </p:pic>
      <p:pic>
        <p:nvPicPr>
          <p:cNvPr id="8" name="Picture 7" descr="A person with long red hair&#10;&#10;Description automatically generated"/>
          <p:cNvPicPr>
            <a:picLocks noChangeAspect="1"/>
          </p:cNvPicPr>
          <p:nvPr/>
        </p:nvPicPr>
        <p:blipFill>
          <a:blip r:embed="rId4"/>
          <a:stretch/>
        </p:blipFill>
        <p:spPr bwMode="auto">
          <a:xfrm>
            <a:off x="10607040" y="1280160"/>
            <a:ext cx="1528649" cy="1528649"/>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First, Try to pop an alert</a:t>
            </a:r>
            <a:endParaRPr/>
          </a:p>
          <a:p>
            <a:pPr marL="0" indent="0">
              <a:buNone/>
              <a:defRPr/>
            </a:pPr>
            <a:r>
              <a:rPr lang="en-US"/>
              <a:t>Use the WYSIWYG source code mode:</a:t>
            </a:r>
            <a:endParaRPr/>
          </a:p>
          <a:p>
            <a:pPr marL="0" indent="0">
              <a:buNone/>
              <a:defRPr/>
            </a:pPr>
            <a:r>
              <a:rPr lang="en-US"/>
              <a:t>	</a:t>
            </a:r>
            <a:endParaRPr lang="en-US">
              <a:solidFill>
                <a:schemeClr val="accent1"/>
              </a:solidFill>
            </a:endParaRPr>
          </a:p>
        </p:txBody>
      </p:sp>
      <p:pic>
        <p:nvPicPr>
          <p:cNvPr id="5" name="Picture 4"/>
          <p:cNvPicPr>
            <a:picLocks noChangeAspect="1"/>
          </p:cNvPicPr>
          <p:nvPr/>
        </p:nvPicPr>
        <p:blipFill>
          <a:blip r:embed="rId3"/>
          <a:stretch/>
        </p:blipFill>
        <p:spPr bwMode="auto">
          <a:xfrm>
            <a:off x="648392" y="3216716"/>
            <a:ext cx="10154725" cy="5085825"/>
          </a:xfrm>
          <a:prstGeom prst="rect">
            <a:avLst/>
          </a:prstGeom>
          <a:ln w="25400">
            <a:solidFill>
              <a:schemeClr val="accent1"/>
            </a:solidFill>
          </a:ln>
        </p:spPr>
      </p:pic>
      <p:pic>
        <p:nvPicPr>
          <p:cNvPr id="7" name="Picture 6"/>
          <p:cNvPicPr>
            <a:picLocks noChangeAspect="1"/>
          </p:cNvPicPr>
          <p:nvPr/>
        </p:nvPicPr>
        <p:blipFill>
          <a:blip r:embed="rId4"/>
          <a:stretch/>
        </p:blipFill>
        <p:spPr bwMode="auto">
          <a:xfrm>
            <a:off x="7975504" y="2247096"/>
            <a:ext cx="3134162" cy="4134427"/>
          </a:xfrm>
          <a:prstGeom prst="rect">
            <a:avLst/>
          </a:prstGeom>
          <a:ln w="25400">
            <a:solidFill>
              <a:schemeClr val="accent1"/>
            </a:solidFill>
          </a:ln>
        </p:spPr>
      </p:pic>
      <p:pic>
        <p:nvPicPr>
          <p:cNvPr id="8" name="Picture 7" descr="A person with long red hair&#10;&#10;Description automatically generated"/>
          <p:cNvPicPr>
            <a:picLocks noChangeAspect="1"/>
          </p:cNvPicPr>
          <p:nvPr/>
        </p:nvPicPr>
        <p:blipFill>
          <a:blip r:embed="rId5"/>
          <a:stretch/>
        </p:blipFill>
        <p:spPr bwMode="auto">
          <a:xfrm>
            <a:off x="10607040" y="1280160"/>
            <a:ext cx="1528649" cy="1528649"/>
          </a:xfrm>
          <a:prstGeom prst="rect">
            <a:avLst/>
          </a:prstGeom>
        </p:spPr>
      </p:pic>
      <p:sp>
        <p:nvSpPr>
          <p:cNvPr id="4" name="Arrow: Right 3"/>
          <p:cNvSpPr/>
          <p:nvPr/>
        </p:nvSpPr>
        <p:spPr bwMode="auto">
          <a:xfrm>
            <a:off x="6887152" y="3714160"/>
            <a:ext cx="978408" cy="484632"/>
          </a:xfrm>
          <a:prstGeom prst="rightArrow">
            <a:avLst>
              <a:gd name="adj1" fmla="val 50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a:t>
            </a:r>
            <a:endParaRPr lang="he-IL"/>
          </a:p>
        </p:txBody>
      </p:sp>
      <p:sp>
        <p:nvSpPr>
          <p:cNvPr id="3" name="Content Placeholder 2"/>
          <p:cNvSpPr>
            <a:spLocks noGrp="1"/>
          </p:cNvSpPr>
          <p:nvPr>
            <p:ph idx="1"/>
          </p:nvPr>
        </p:nvSpPr>
        <p:spPr bwMode="auto"/>
        <p:txBody>
          <a:bodyPr/>
          <a:lstStyle/>
          <a:p>
            <a:pPr marL="0" indent="0">
              <a:buNone/>
              <a:defRPr/>
            </a:pPr>
            <a:r>
              <a:rPr lang="en-US" b="1"/>
              <a:t>Popping an alert take 2</a:t>
            </a:r>
            <a:endParaRPr/>
          </a:p>
          <a:p>
            <a:pPr marL="0" indent="0">
              <a:buNone/>
              <a:defRPr/>
            </a:pPr>
            <a:r>
              <a:rPr lang="en-US"/>
              <a:t>	</a:t>
            </a:r>
            <a:endParaRPr lang="en-US">
              <a:solidFill>
                <a:schemeClr val="accent1"/>
              </a:solidFill>
            </a:endParaRPr>
          </a:p>
        </p:txBody>
      </p:sp>
      <p:pic>
        <p:nvPicPr>
          <p:cNvPr id="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a:t>
            </a:r>
            <a:endParaRPr/>
          </a:p>
          <a:p>
            <a:pPr marL="0" indent="0">
              <a:buNone/>
              <a:defRPr/>
            </a:pPr>
            <a:r>
              <a:rPr lang="en-US"/>
              <a:t>What WYSIWYG editor we’ve got?</a:t>
            </a:r>
            <a:endParaRPr/>
          </a:p>
          <a:p>
            <a:pPr marL="0" indent="0">
              <a:buNone/>
              <a:defRPr/>
            </a:pPr>
            <a:r>
              <a:rPr lang="en-US"/>
              <a:t>	</a:t>
            </a:r>
            <a:endParaRPr lang="en-US">
              <a:solidFill>
                <a:schemeClr val="accent1"/>
              </a:solidFill>
            </a:endParaRPr>
          </a:p>
        </p:txBody>
      </p:sp>
      <p:pic>
        <p:nvPicPr>
          <p:cNvPr id="6" name="Picture 5"/>
          <p:cNvPicPr>
            <a:picLocks noChangeAspect="1"/>
          </p:cNvPicPr>
          <p:nvPr/>
        </p:nvPicPr>
        <p:blipFill>
          <a:blip r:embed="rId3"/>
          <a:stretch/>
        </p:blipFill>
        <p:spPr bwMode="auto">
          <a:xfrm>
            <a:off x="9307040" y="1770620"/>
            <a:ext cx="2884959" cy="5087380"/>
          </a:xfrm>
          <a:prstGeom prst="rect">
            <a:avLst/>
          </a:prstGeom>
          <a:ln w="25400">
            <a:solidFill>
              <a:schemeClr val="accent1"/>
            </a:solidFill>
          </a:ln>
        </p:spPr>
      </p:pic>
      <p:pic>
        <p:nvPicPr>
          <p:cNvPr id="8" name="Picture 7" descr="A person with long red hair&#10;&#10;Description automatically generated"/>
          <p:cNvPicPr>
            <a:picLocks noChangeAspect="1"/>
          </p:cNvPicPr>
          <p:nvPr/>
        </p:nvPicPr>
        <p:blipFill>
          <a:blip r:embed="rId4"/>
          <a:stretch/>
        </p:blipFill>
        <p:spPr bwMode="auto">
          <a:xfrm>
            <a:off x="10607040" y="1280160"/>
            <a:ext cx="1528649" cy="1528649"/>
          </a:xfrm>
          <a:prstGeom prst="rect">
            <a:avLst/>
          </a:prstGeom>
        </p:spPr>
      </p:pic>
      <p:pic>
        <p:nvPicPr>
          <p:cNvPr id="10" name="Picture 9"/>
          <p:cNvPicPr>
            <a:picLocks noChangeAspect="1"/>
          </p:cNvPicPr>
          <p:nvPr/>
        </p:nvPicPr>
        <p:blipFill>
          <a:blip r:embed="rId5"/>
          <a:stretch/>
        </p:blipFill>
        <p:spPr bwMode="auto">
          <a:xfrm>
            <a:off x="4755672" y="3282364"/>
            <a:ext cx="4124901" cy="3543795"/>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a:t>
            </a:r>
            <a:endParaRPr/>
          </a:p>
          <a:p>
            <a:pPr marL="0" indent="0">
              <a:buNone/>
              <a:defRPr/>
            </a:pPr>
            <a:r>
              <a:rPr lang="en-US"/>
              <a:t>What WYSIWYG editor we’ve got?</a:t>
            </a:r>
            <a:endParaRPr/>
          </a:p>
          <a:p>
            <a:pPr marL="0" indent="0">
              <a:buNone/>
              <a:defRPr/>
            </a:pPr>
            <a:r>
              <a:rPr lang="en-US"/>
              <a:t>	</a:t>
            </a: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5" name="Picture 4"/>
          <p:cNvPicPr>
            <a:picLocks noChangeAspect="1"/>
          </p:cNvPicPr>
          <p:nvPr/>
        </p:nvPicPr>
        <p:blipFill>
          <a:blip r:embed="rId4"/>
          <a:stretch/>
        </p:blipFill>
        <p:spPr bwMode="auto">
          <a:xfrm>
            <a:off x="0" y="3491208"/>
            <a:ext cx="12192000" cy="333495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a:t>
            </a:r>
            <a:endParaRPr/>
          </a:p>
          <a:p>
            <a:pPr marL="0" indent="0">
              <a:buNone/>
              <a:defRPr/>
            </a:pPr>
            <a:r>
              <a:rPr lang="en-US"/>
              <a:t>What WYSIWYG editor we’ve got?</a:t>
            </a:r>
            <a:endParaRPr/>
          </a:p>
          <a:p>
            <a:pPr marL="0" indent="0">
              <a:buNone/>
              <a:defRPr/>
            </a:pPr>
            <a:r>
              <a:rPr lang="en-US"/>
              <a:t>	</a:t>
            </a: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6" name="Picture 5"/>
          <p:cNvPicPr>
            <a:picLocks noChangeAspect="1"/>
          </p:cNvPicPr>
          <p:nvPr/>
        </p:nvPicPr>
        <p:blipFill>
          <a:blip r:embed="rId4"/>
          <a:stretch/>
        </p:blipFill>
        <p:spPr bwMode="auto">
          <a:xfrm>
            <a:off x="648393" y="3230826"/>
            <a:ext cx="8597746" cy="3627174"/>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 name="Title 9"/>
          <p:cNvSpPr>
            <a:spLocks noGrp="1"/>
          </p:cNvSpPr>
          <p:nvPr>
            <p:ph type="title"/>
          </p:nvPr>
        </p:nvSpPr>
        <p:spPr bwMode="auto">
          <a:prstGeom prst="rect">
            <a:avLst/>
          </a:prstGeom>
          <a:noFill/>
        </p:spPr>
        <p:txBody>
          <a:bodyPr vert="horz" lIns="91440" tIns="45720" rIns="91440" bIns="45720" rtlCol="0" anchor="ctr">
            <a:normAutofit/>
          </a:bodyPr>
          <a:lstStyle/>
          <a:p>
            <a:pPr>
              <a:defRPr/>
            </a:pPr>
            <a:r>
              <a:rPr lang="en-US"/>
              <a:t>Or Sahar</a:t>
            </a:r>
            <a:endParaRPr/>
          </a:p>
        </p:txBody>
      </p:sp>
      <p:sp>
        <p:nvSpPr>
          <p:cNvPr id="17" name="Content Placeholder 16"/>
          <p:cNvSpPr>
            <a:spLocks noGrp="1"/>
          </p:cNvSpPr>
          <p:nvPr>
            <p:ph idx="1"/>
          </p:nvPr>
        </p:nvSpPr>
        <p:spPr bwMode="auto">
          <a:xfrm>
            <a:off x="711892" y="2726580"/>
            <a:ext cx="6450907" cy="3791210"/>
          </a:xfrm>
          <a:prstGeom prst="rect">
            <a:avLst/>
          </a:prstGeom>
          <a:noFill/>
        </p:spPr>
        <p:txBody>
          <a:bodyPr vert="horz" lIns="91440" tIns="45720" rIns="91440" bIns="45720" rtlCol="0" anchor="t">
            <a:normAutofit lnSpcReduction="10000"/>
          </a:bodyPr>
          <a:lstStyle/>
          <a:p>
            <a:pPr marL="0" indent="0">
              <a:buNone/>
              <a:defRPr/>
            </a:pPr>
            <a:r>
              <a:rPr lang="en-US" sz="3200">
                <a:solidFill>
                  <a:srgbClr val="00B0F0"/>
                </a:solidFill>
              </a:rPr>
              <a:t>Security researcher</a:t>
            </a:r>
            <a:endParaRPr lang="en-US" sz="3200">
              <a:solidFill>
                <a:srgbClr val="00B0F0"/>
              </a:solidFill>
              <a:cs typeface="Calibri"/>
            </a:endParaRPr>
          </a:p>
          <a:p>
            <a:pPr marL="0" indent="0">
              <a:buNone/>
              <a:defRPr/>
            </a:pPr>
            <a:r>
              <a:rPr lang="en-US" sz="3200">
                <a:solidFill>
                  <a:srgbClr val="00B0F0"/>
                </a:solidFill>
              </a:rPr>
              <a:t>Secure code Instructor </a:t>
            </a:r>
            <a:endParaRPr lang="en-US" sz="3200">
              <a:solidFill>
                <a:srgbClr val="00B0F0"/>
              </a:solidFill>
              <a:cs typeface="Calibri"/>
            </a:endParaRPr>
          </a:p>
          <a:p>
            <a:pPr marL="0" indent="0">
              <a:buNone/>
              <a:defRPr/>
            </a:pPr>
            <a:r>
              <a:rPr lang="en-US" sz="3200">
                <a:solidFill>
                  <a:srgbClr val="00B0F0"/>
                </a:solidFill>
              </a:rPr>
              <a:t>Application security consultation and PT</a:t>
            </a:r>
            <a:endParaRPr lang="en-US" sz="3200">
              <a:solidFill>
                <a:srgbClr val="00B0F0"/>
              </a:solidFill>
              <a:cs typeface="Calibri"/>
            </a:endParaRPr>
          </a:p>
          <a:p>
            <a:pPr marL="0" indent="0">
              <a:buNone/>
              <a:defRPr/>
            </a:pPr>
            <a:r>
              <a:rPr lang="en-US" sz="3200">
                <a:solidFill>
                  <a:srgbClr val="00B0F0"/>
                </a:solidFill>
              </a:rPr>
              <a:t>A veteran developer</a:t>
            </a:r>
            <a:endParaRPr lang="en-US" sz="3200">
              <a:solidFill>
                <a:srgbClr val="00B0F0"/>
              </a:solidFill>
              <a:cs typeface="Calibri"/>
            </a:endParaRPr>
          </a:p>
          <a:p>
            <a:pPr marL="0" indent="0">
              <a:buNone/>
              <a:defRPr/>
            </a:pPr>
            <a:endParaRPr lang="en-US" sz="3200">
              <a:solidFill>
                <a:srgbClr val="00B0F0"/>
              </a:solidFill>
              <a:cs typeface="Calibri"/>
            </a:endParaRPr>
          </a:p>
          <a:p>
            <a:pPr marL="0" indent="0">
              <a:buNone/>
              <a:defRPr/>
            </a:pPr>
            <a:r>
              <a:rPr lang="en-US" sz="3200">
                <a:solidFill>
                  <a:srgbClr val="00B0F0"/>
                </a:solidFill>
              </a:rPr>
              <a:t>Drug of choice : Snowy mountains </a:t>
            </a:r>
            <a:endParaRPr lang="en-US" sz="3200">
              <a:solidFill>
                <a:srgbClr val="00B0F0"/>
              </a:solidFill>
              <a:cs typeface="Calibri"/>
            </a:endParaRPr>
          </a:p>
          <a:p>
            <a:pPr marL="0" indent="0">
              <a:buNone/>
              <a:defRPr/>
            </a:pPr>
            <a:endParaRPr lang="en-US" sz="3200">
              <a:solidFill>
                <a:srgbClr val="00B0F0"/>
              </a:solidFill>
              <a:cs typeface="Calibri"/>
            </a:endParaRPr>
          </a:p>
        </p:txBody>
      </p:sp>
      <p:pic>
        <p:nvPicPr>
          <p:cNvPr id="13" name="Content Placeholder 12" descr="A person wearing skis and standing on a snowy mountain&#10;&#10;Description automatically generated with low confidence"/>
          <p:cNvPicPr>
            <a:picLocks noChangeAspect="1"/>
          </p:cNvPicPr>
          <p:nvPr/>
        </p:nvPicPr>
        <p:blipFill>
          <a:blip r:embed="rId3"/>
          <a:srcRect l="0" t="5177" r="0" b="8563"/>
          <a:stretch/>
        </p:blipFill>
        <p:spPr bwMode="auto">
          <a:xfrm>
            <a:off x="7006455" y="891016"/>
            <a:ext cx="5188085" cy="5966983"/>
          </a:xfrm>
          <a:custGeom>
            <a:avLst/>
            <a:gdLst/>
            <a:ahLst/>
            <a:cxnLst/>
            <a:rect l="l" t="t" r="r" b="b"/>
            <a:pathLst>
              <a:path w="5962785" h="6858000" fill="norm" stroke="1"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a:t>
            </a:r>
            <a:endParaRPr/>
          </a:p>
          <a:p>
            <a:pPr marL="0" indent="0">
              <a:buNone/>
              <a:defRPr/>
            </a:pPr>
            <a:r>
              <a:rPr lang="en-US"/>
              <a:t>What WYSIWYG editor we’ve got?</a:t>
            </a:r>
            <a:endParaRPr/>
          </a:p>
          <a:p>
            <a:pPr marL="0" indent="0">
              <a:buNone/>
              <a:defRPr/>
            </a:pPr>
            <a:r>
              <a:rPr lang="en-US"/>
              <a:t>	</a:t>
            </a: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6" name="Picture 5"/>
          <p:cNvPicPr>
            <a:picLocks noChangeAspect="1"/>
          </p:cNvPicPr>
          <p:nvPr/>
        </p:nvPicPr>
        <p:blipFill>
          <a:blip r:embed="rId4"/>
          <a:stretch/>
        </p:blipFill>
        <p:spPr bwMode="auto">
          <a:xfrm>
            <a:off x="648393" y="3469547"/>
            <a:ext cx="9583487" cy="3143689"/>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a:t>
            </a:r>
            <a:endParaRPr/>
          </a:p>
          <a:p>
            <a:pPr marL="0" indent="0">
              <a:buNone/>
              <a:defRPr/>
            </a:pPr>
            <a:r>
              <a:rPr lang="en-US"/>
              <a:t>What WYSIWYG editor we’ve got?</a:t>
            </a:r>
            <a:endParaRPr/>
          </a:p>
          <a:p>
            <a:pPr marL="0" indent="0">
              <a:buNone/>
              <a:defRPr/>
            </a:pPr>
            <a:r>
              <a:rPr lang="en-US"/>
              <a:t>	</a:t>
            </a:r>
            <a:endParaRPr lang="en-US">
              <a:solidFill>
                <a:schemeClr val="accent1"/>
              </a:solidFill>
            </a:endParaRPr>
          </a:p>
        </p:txBody>
      </p:sp>
      <p:pic>
        <p:nvPicPr>
          <p:cNvPr id="5" name="Picture 4"/>
          <p:cNvPicPr>
            <a:picLocks noChangeAspect="1"/>
          </p:cNvPicPr>
          <p:nvPr/>
        </p:nvPicPr>
        <p:blipFill>
          <a:blip r:embed="rId3"/>
          <a:stretch/>
        </p:blipFill>
        <p:spPr bwMode="auto">
          <a:xfrm>
            <a:off x="648393" y="3429000"/>
            <a:ext cx="9669224" cy="3067478"/>
          </a:xfrm>
          <a:prstGeom prst="rect">
            <a:avLst/>
          </a:prstGeom>
          <a:ln w="25400">
            <a:solidFill>
              <a:schemeClr val="accent1"/>
            </a:solidFill>
          </a:ln>
        </p:spPr>
      </p:pic>
      <p:pic>
        <p:nvPicPr>
          <p:cNvPr id="1026" name="Picture 2" descr="Dracarys Game Of Thrones GIF"/>
          <p:cNvPicPr>
            <a:picLocks noChangeAspect="1" noChangeArrowheads="1"/>
          </p:cNvPicPr>
          <p:nvPr/>
        </p:nvPicPr>
        <p:blipFill>
          <a:blip r:embed="rId4"/>
          <a:stretch/>
        </p:blipFill>
        <p:spPr bwMode="auto">
          <a:xfrm>
            <a:off x="7282295" y="1919219"/>
            <a:ext cx="4743450" cy="3371850"/>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p:txBody>
          <a:bodyPr/>
          <a:lstStyle/>
          <a:p>
            <a:pPr marL="0" indent="0">
              <a:buNone/>
              <a:defRPr/>
            </a:pPr>
            <a:r>
              <a:rPr lang="en-US" b="1"/>
              <a:t>POC: Popping an alert take 3</a:t>
            </a:r>
            <a:endParaRPr/>
          </a:p>
          <a:p>
            <a:pPr marL="0" indent="0">
              <a:buNone/>
              <a:defRPr/>
            </a:pPr>
            <a:r>
              <a:rPr lang="en-US"/>
              <a:t>	</a:t>
            </a:r>
            <a:endParaRPr lang="en-US">
              <a:solidFill>
                <a:schemeClr val="accent1"/>
              </a:solidFill>
            </a:endParaRPr>
          </a:p>
        </p:txBody>
      </p:sp>
      <p:pic>
        <p:nvPicPr>
          <p:cNvPr id="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a:prstGeom prst="rect">
            <a:avLst/>
          </a:prstGeom>
          <a:ln w="25400">
            <a:solidFill>
              <a:schemeClr val="accent1"/>
            </a:solidFill>
          </a:ln>
        </p:spPr>
        <p:txBody>
          <a:bodyPr/>
          <a:lstStyle/>
          <a:p>
            <a:pPr marL="0" indent="0">
              <a:buNone/>
              <a:defRPr/>
            </a:pPr>
            <a:r>
              <a:rPr lang="en-US" b="1"/>
              <a:t>POC: Popping an alert</a:t>
            </a:r>
            <a:endParaRPr/>
          </a:p>
          <a:p>
            <a:pPr marL="0" indent="0">
              <a:buNone/>
              <a:defRPr/>
            </a:pPr>
            <a:r>
              <a:rPr lang="en-US"/>
              <a:t>Add a recipe with a malicious </a:t>
            </a:r>
            <a:r>
              <a:rPr lang="en-US"/>
              <a:t>svg</a:t>
            </a:r>
            <a:r>
              <a:rPr lang="en-US"/>
              <a:t> file</a:t>
            </a:r>
            <a:endParaRPr/>
          </a:p>
          <a:p>
            <a:pPr marL="0" indent="0">
              <a:buNone/>
              <a:defRPr/>
            </a:pPr>
            <a:endParaRPr lang="en-US"/>
          </a:p>
          <a:p>
            <a:pPr marL="0" indent="0">
              <a:buNone/>
              <a:defRPr/>
            </a:pPr>
            <a:r>
              <a:rPr lang="en-US"/>
              <a:t>	</a:t>
            </a: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15" name="Picture 14"/>
          <p:cNvPicPr>
            <a:picLocks noChangeAspect="1"/>
          </p:cNvPicPr>
          <p:nvPr/>
        </p:nvPicPr>
        <p:blipFill>
          <a:blip r:embed="rId4"/>
          <a:stretch/>
        </p:blipFill>
        <p:spPr bwMode="auto">
          <a:xfrm>
            <a:off x="3111923" y="3429000"/>
            <a:ext cx="8617083" cy="2832652"/>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a:prstGeom prst="rect">
            <a:avLst/>
          </a:prstGeom>
          <a:ln w="25400">
            <a:solidFill>
              <a:schemeClr val="accent1"/>
            </a:solidFill>
          </a:ln>
        </p:spPr>
        <p:txBody>
          <a:bodyPr/>
          <a:lstStyle/>
          <a:p>
            <a:pPr marL="0" indent="0">
              <a:buNone/>
              <a:defRPr/>
            </a:pPr>
            <a:r>
              <a:rPr lang="en-US" b="1"/>
              <a:t>POC: Popping an alert</a:t>
            </a:r>
            <a:endParaRPr/>
          </a:p>
          <a:p>
            <a:pPr marL="0" indent="0">
              <a:buNone/>
              <a:defRPr/>
            </a:pPr>
            <a:r>
              <a:rPr lang="en-US"/>
              <a:t>Add a recipe with the following code</a:t>
            </a:r>
            <a:endParaRPr/>
          </a:p>
          <a:p>
            <a:pPr marL="0" indent="0">
              <a:buNone/>
              <a:defRPr/>
            </a:pPr>
            <a:endParaRPr lang="en-US"/>
          </a:p>
          <a:p>
            <a:pPr marL="0" indent="0">
              <a:buNone/>
              <a:defRPr/>
            </a:pPr>
            <a:r>
              <a:rPr lang="en-US"/>
              <a:t>	</a:t>
            </a: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5" name="Picture 4"/>
          <p:cNvPicPr>
            <a:picLocks noChangeAspect="1"/>
          </p:cNvPicPr>
          <p:nvPr/>
        </p:nvPicPr>
        <p:blipFill>
          <a:blip r:embed="rId4"/>
          <a:stretch/>
        </p:blipFill>
        <p:spPr bwMode="auto">
          <a:xfrm>
            <a:off x="794012" y="3312492"/>
            <a:ext cx="11223108" cy="206505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3"/>
          <a:stretch/>
        </p:blipFill>
        <p:spPr bwMode="auto">
          <a:xfrm>
            <a:off x="1857080" y="1649023"/>
            <a:ext cx="10168665" cy="5992456"/>
          </a:xfrm>
          <a:prstGeom prst="rect">
            <a:avLst/>
          </a:prstGeom>
        </p:spPr>
      </p:pic>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a:prstGeom prst="rect">
            <a:avLst/>
          </a:prstGeom>
          <a:ln w="25400">
            <a:solidFill>
              <a:schemeClr val="accent1"/>
            </a:solidFill>
          </a:ln>
        </p:spPr>
        <p:txBody>
          <a:bodyPr/>
          <a:lstStyle/>
          <a:p>
            <a:pPr marL="0" indent="0">
              <a:buNone/>
              <a:defRPr/>
            </a:pPr>
            <a:endParaRPr lang="en-US"/>
          </a:p>
          <a:p>
            <a:pPr marL="0" indent="0" algn="ctr">
              <a:buNone/>
              <a:defRPr/>
            </a:pPr>
            <a:r>
              <a:rPr lang="en-US"/>
              <a:t>	</a:t>
            </a:r>
            <a:endParaRPr lang="en-US">
              <a:solidFill>
                <a:schemeClr val="accent1"/>
              </a:solidFill>
            </a:endParaRPr>
          </a:p>
        </p:txBody>
      </p:sp>
      <p:pic>
        <p:nvPicPr>
          <p:cNvPr id="11" name="Picture 10"/>
          <p:cNvPicPr>
            <a:picLocks noChangeAspect="1"/>
          </p:cNvPicPr>
          <p:nvPr/>
        </p:nvPicPr>
        <p:blipFill>
          <a:blip r:embed="rId4"/>
          <a:stretch/>
        </p:blipFill>
        <p:spPr bwMode="auto">
          <a:xfrm>
            <a:off x="648393" y="1836270"/>
            <a:ext cx="6630325" cy="1838582"/>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 </a:t>
            </a:r>
            <a:endParaRPr lang="he-IL"/>
          </a:p>
        </p:txBody>
      </p:sp>
      <p:sp>
        <p:nvSpPr>
          <p:cNvPr id="3" name="Content Placeholder 2"/>
          <p:cNvSpPr>
            <a:spLocks noGrp="1"/>
          </p:cNvSpPr>
          <p:nvPr>
            <p:ph idx="1"/>
          </p:nvPr>
        </p:nvSpPr>
        <p:spPr bwMode="auto">
          <a:prstGeom prst="rect">
            <a:avLst/>
          </a:prstGeom>
          <a:ln w="25400">
            <a:solidFill>
              <a:schemeClr val="accent1"/>
            </a:solidFill>
          </a:ln>
        </p:spPr>
        <p:txBody>
          <a:bodyPr/>
          <a:lstStyle/>
          <a:p>
            <a:pPr marL="0" indent="0">
              <a:buNone/>
              <a:defRPr/>
            </a:pPr>
            <a:r>
              <a:rPr lang="en-US"/>
              <a:t>POC Successful</a:t>
            </a:r>
            <a:endParaRPr/>
          </a:p>
          <a:p>
            <a:pPr marL="0" indent="0">
              <a:buNone/>
              <a:defRPr/>
            </a:pPr>
            <a:r>
              <a:rPr lang="en-US"/>
              <a:t>Weaponize it!</a:t>
            </a:r>
            <a:endParaRPr/>
          </a:p>
          <a:p>
            <a:pPr marL="0" indent="0">
              <a:buNone/>
              <a:defRPr/>
            </a:pPr>
            <a:r>
              <a:rPr lang="en-US"/>
              <a:t> </a:t>
            </a:r>
            <a:r>
              <a:rPr lang="en-US"/>
              <a:t>Send the cookie to another website</a:t>
            </a:r>
            <a:endParaRPr/>
          </a:p>
          <a:p>
            <a:pPr marL="0" indent="0">
              <a:buNone/>
              <a:defRPr/>
            </a:pPr>
            <a:r>
              <a:rPr lang="en-US"/>
              <a:t>	</a:t>
            </a:r>
            <a:endParaRPr lang="en-US">
              <a:solidFill>
                <a:schemeClr val="accent1"/>
              </a:solidFill>
            </a:endParaRPr>
          </a:p>
        </p:txBody>
      </p:sp>
      <p:pic>
        <p:nvPicPr>
          <p:cNvPr id="4"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Send somewhere (using JS)</a:t>
            </a:r>
            <a:endParaRPr lang="he-IL"/>
          </a:p>
        </p:txBody>
      </p:sp>
      <p:sp>
        <p:nvSpPr>
          <p:cNvPr id="3" name="Content Placeholder 2"/>
          <p:cNvSpPr>
            <a:spLocks noGrp="1"/>
          </p:cNvSpPr>
          <p:nvPr>
            <p:ph idx="1"/>
          </p:nvPr>
        </p:nvSpPr>
        <p:spPr bwMode="auto">
          <a:prstGeom prst="rect">
            <a:avLst/>
          </a:prstGeom>
          <a:ln w="25400">
            <a:solidFill>
              <a:schemeClr val="accent1"/>
            </a:solidFill>
          </a:ln>
        </p:spPr>
        <p:txBody>
          <a:bodyPr/>
          <a:lstStyle/>
          <a:p>
            <a:pPr marL="0" indent="0">
              <a:buNone/>
              <a:defRPr/>
            </a:pPr>
            <a:r>
              <a:rPr lang="en-US" b="1"/>
              <a:t>Send the cookie to another server (finally…)</a:t>
            </a:r>
            <a:endParaRPr/>
          </a:p>
          <a:p>
            <a:pPr marL="0" indent="0">
              <a:buNone/>
              <a:defRPr/>
            </a:pPr>
            <a:endParaRPr lang="en-US">
              <a:solidFill>
                <a:schemeClr val="accent1"/>
              </a:solidFill>
            </a:endParaRPr>
          </a:p>
        </p:txBody>
      </p:sp>
      <p:pic>
        <p:nvPicPr>
          <p:cNvPr id="8" name="Picture 7"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6" name="Picture 5"/>
          <p:cNvPicPr>
            <a:picLocks noChangeAspect="1"/>
          </p:cNvPicPr>
          <p:nvPr/>
        </p:nvPicPr>
        <p:blipFill>
          <a:blip r:embed="rId4"/>
          <a:stretch/>
        </p:blipFill>
        <p:spPr bwMode="auto">
          <a:xfrm>
            <a:off x="2447416" y="5228705"/>
            <a:ext cx="7297168" cy="1276528"/>
          </a:xfrm>
          <a:prstGeom prst="rect">
            <a:avLst/>
          </a:prstGeom>
          <a:ln w="25400">
            <a:solidFill>
              <a:schemeClr val="accent1"/>
            </a:solidFill>
          </a:ln>
        </p:spPr>
      </p:pic>
      <p:pic>
        <p:nvPicPr>
          <p:cNvPr id="9" name="Picture 8"/>
          <p:cNvPicPr>
            <a:picLocks noChangeAspect="1"/>
          </p:cNvPicPr>
          <p:nvPr/>
        </p:nvPicPr>
        <p:blipFill>
          <a:blip r:embed="rId5"/>
          <a:stretch/>
        </p:blipFill>
        <p:spPr bwMode="auto">
          <a:xfrm>
            <a:off x="977068" y="2649238"/>
            <a:ext cx="6106376" cy="1286054"/>
          </a:xfrm>
          <a:prstGeom prst="rect">
            <a:avLst/>
          </a:prstGeom>
          <a:ln w="25400">
            <a:solidFill>
              <a:schemeClr val="accent1"/>
            </a:solidFill>
          </a:ln>
        </p:spPr>
      </p:pic>
      <p:pic>
        <p:nvPicPr>
          <p:cNvPr id="12" name="Picture 11"/>
          <p:cNvPicPr>
            <a:picLocks noChangeAspect="1"/>
          </p:cNvPicPr>
          <p:nvPr/>
        </p:nvPicPr>
        <p:blipFill>
          <a:blip r:embed="rId6"/>
          <a:stretch/>
        </p:blipFill>
        <p:spPr bwMode="auto">
          <a:xfrm>
            <a:off x="4108202" y="3748857"/>
            <a:ext cx="7351844" cy="1352739"/>
          </a:xfrm>
          <a:prstGeom prst="rect">
            <a:avLst/>
          </a:prstGeom>
          <a:ln w="25400">
            <a:solidFill>
              <a:schemeClr val="accent1"/>
            </a:solidFill>
          </a:ln>
        </p:spPr>
      </p:pic>
      <p:pic>
        <p:nvPicPr>
          <p:cNvPr id="4" name="Picture 2" descr="Hacker - Free security icons"/>
          <p:cNvPicPr>
            <a:picLocks noChangeAspect="1" noChangeArrowheads="1"/>
          </p:cNvPicPr>
          <p:nvPr/>
        </p:nvPicPr>
        <p:blipFill>
          <a:blip r:embed="rId7"/>
          <a:stretch/>
        </p:blipFill>
        <p:spPr bwMode="auto">
          <a:xfrm>
            <a:off x="11247120" y="5943600"/>
            <a:ext cx="914400" cy="914400"/>
          </a:xfrm>
          <a:prstGeom prst="rect">
            <a:avLst/>
          </a:prstGeom>
          <a:noFill/>
        </p:spPr>
      </p:pic>
      <p:sp>
        <p:nvSpPr>
          <p:cNvPr id="5" name="TextBox 4"/>
          <p:cNvSpPr txBox="1"/>
          <p:nvPr/>
        </p:nvSpPr>
        <p:spPr bwMode="auto">
          <a:xfrm>
            <a:off x="7213263" y="5451470"/>
            <a:ext cx="4033857" cy="830997"/>
          </a:xfrm>
          <a:prstGeom prst="rect">
            <a:avLst/>
          </a:prstGeom>
          <a:solidFill>
            <a:schemeClr val="bg1"/>
          </a:solidFill>
          <a:ln>
            <a:solidFill>
              <a:schemeClr val="accent1"/>
            </a:solidFill>
          </a:ln>
        </p:spPr>
        <p:txBody>
          <a:bodyPr wrap="square" rtlCol="0">
            <a:spAutoFit/>
          </a:bodyPr>
          <a:lstStyle/>
          <a:p>
            <a:pPr>
              <a:defRPr/>
            </a:pPr>
            <a:r>
              <a:rPr lang="en-US" sz="4800">
                <a:solidFill>
                  <a:srgbClr val="00B0F0"/>
                </a:solidFill>
              </a:rPr>
              <a:t>Now, You Do It!</a:t>
            </a:r>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2b:</a:t>
            </a:r>
            <a:br>
              <a:rPr lang="en-US" sz="8000" b="1">
                <a:solidFill>
                  <a:srgbClr val="0070C0"/>
                </a:solidFill>
              </a:rPr>
            </a:br>
            <a:r>
              <a:rPr lang="en-US" sz="8000" b="1">
                <a:solidFill>
                  <a:srgbClr val="0070C0"/>
                </a:solidFill>
              </a:rPr>
              <a:t>Defending Angular 17 - XSS</a:t>
            </a:r>
            <a:br>
              <a:rPr lang="en-US" sz="8000" b="1">
                <a:solidFill>
                  <a:srgbClr val="0070C0"/>
                </a:solidFill>
              </a:rPr>
            </a:b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Vulnerability Found (XSS)</a:t>
            </a:r>
            <a:endParaRPr lang="he-IL"/>
          </a:p>
        </p:txBody>
      </p:sp>
      <p:sp>
        <p:nvSpPr>
          <p:cNvPr id="3" name="Content Placeholder 2"/>
          <p:cNvSpPr>
            <a:spLocks noGrp="1"/>
          </p:cNvSpPr>
          <p:nvPr>
            <p:ph idx="1"/>
          </p:nvPr>
        </p:nvSpPr>
        <p:spPr bwMode="auto">
          <a:prstGeom prst="rect">
            <a:avLst/>
          </a:prstGeom>
          <a:ln w="12700">
            <a:noFill/>
          </a:ln>
        </p:spPr>
        <p:txBody>
          <a:bodyPr/>
          <a:lstStyle/>
          <a:p>
            <a:pPr marL="0" indent="0">
              <a:buNone/>
              <a:defRPr/>
            </a:pPr>
            <a:r>
              <a:rPr lang="en-US"/>
              <a:t>Let’s fix it!</a:t>
            </a:r>
            <a:endParaRPr/>
          </a:p>
          <a:p>
            <a:pPr marL="0" indent="0">
              <a:buNone/>
              <a:defRPr/>
            </a:pPr>
            <a:endParaRPr lang="en-US"/>
          </a:p>
          <a:p>
            <a:pPr marL="0" indent="0">
              <a:buNone/>
              <a:defRPr/>
            </a:pPr>
            <a:r>
              <a:rPr lang="en-US"/>
              <a:t>	</a:t>
            </a:r>
            <a:endParaRPr lang="en-US">
              <a:solidFill>
                <a:schemeClr val="accent1"/>
              </a:solidFill>
            </a:endParaRPr>
          </a:p>
        </p:txBody>
      </p:sp>
      <p:pic>
        <p:nvPicPr>
          <p:cNvPr id="4" name="Graphic 3" descr="Programmer female with solid fill"/>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11247120" y="5943600"/>
            <a:ext cx="914400" cy="9144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 name="Title 9"/>
          <p:cNvSpPr>
            <a:spLocks noGrp="1"/>
          </p:cNvSpPr>
          <p:nvPr>
            <p:ph type="title"/>
          </p:nvPr>
        </p:nvSpPr>
        <p:spPr bwMode="auto">
          <a:prstGeom prst="rect">
            <a:avLst/>
          </a:prstGeom>
          <a:noFill/>
        </p:spPr>
        <p:txBody>
          <a:bodyPr vert="horz" lIns="91440" tIns="45720" rIns="91440" bIns="45720" rtlCol="0" anchor="ctr">
            <a:normAutofit/>
          </a:bodyPr>
          <a:lstStyle/>
          <a:p>
            <a:pPr>
              <a:defRPr/>
            </a:pPr>
            <a:r>
              <a:rPr lang="en-US" b="1">
                <a:solidFill>
                  <a:srgbClr val="0070C0"/>
                </a:solidFill>
              </a:rPr>
              <a:t>Yariv Tal</a:t>
            </a:r>
            <a:endParaRPr/>
          </a:p>
        </p:txBody>
      </p:sp>
      <p:sp>
        <p:nvSpPr>
          <p:cNvPr id="17" name="Content Placeholder 16"/>
          <p:cNvSpPr>
            <a:spLocks noGrp="1"/>
          </p:cNvSpPr>
          <p:nvPr>
            <p:ph idx="1"/>
          </p:nvPr>
        </p:nvSpPr>
        <p:spPr bwMode="auto">
          <a:xfrm>
            <a:off x="648392" y="2726580"/>
            <a:ext cx="6603745" cy="3791210"/>
          </a:xfrm>
          <a:prstGeom prst="rect">
            <a:avLst/>
          </a:prstGeom>
          <a:noFill/>
        </p:spPr>
        <p:txBody>
          <a:bodyPr vert="horz" lIns="91440" tIns="45720" rIns="91440" bIns="45720" rtlCol="0" anchor="t">
            <a:normAutofit/>
          </a:bodyPr>
          <a:lstStyle/>
          <a:p>
            <a:pPr marL="0" indent="0">
              <a:buNone/>
              <a:defRPr/>
            </a:pPr>
            <a:r>
              <a:rPr lang="en-US" sz="3000">
                <a:solidFill>
                  <a:srgbClr val="00B0F0"/>
                </a:solidFill>
              </a:rPr>
              <a:t>University lecturer</a:t>
            </a:r>
            <a:endParaRPr/>
          </a:p>
          <a:p>
            <a:pPr marL="0" indent="0">
              <a:buNone/>
              <a:defRPr/>
            </a:pPr>
            <a:r>
              <a:rPr lang="en-US" sz="3000">
                <a:solidFill>
                  <a:srgbClr val="00B0F0"/>
                </a:solidFill>
              </a:rPr>
              <a:t>Bootcamps mentor</a:t>
            </a:r>
            <a:endParaRPr/>
          </a:p>
          <a:p>
            <a:pPr marL="0" indent="0">
              <a:buNone/>
              <a:defRPr/>
            </a:pPr>
            <a:r>
              <a:rPr lang="en-US" sz="3000">
                <a:solidFill>
                  <a:srgbClr val="00B0F0"/>
                </a:solidFill>
              </a:rPr>
              <a:t>Seasoned developer (WhyT software)</a:t>
            </a:r>
            <a:endParaRPr/>
          </a:p>
          <a:p>
            <a:pPr marL="0" indent="0">
              <a:buNone/>
              <a:defRPr/>
            </a:pPr>
            <a:r>
              <a:rPr lang="en-US" sz="3000">
                <a:solidFill>
                  <a:srgbClr val="00B0F0"/>
                </a:solidFill>
              </a:rPr>
              <a:t>Application security researcher</a:t>
            </a:r>
            <a:endParaRPr/>
          </a:p>
          <a:p>
            <a:pPr marL="0" indent="0">
              <a:buNone/>
              <a:defRPr/>
            </a:pPr>
            <a:endParaRPr lang="en-US" sz="3000">
              <a:solidFill>
                <a:srgbClr val="00B0F0"/>
              </a:solidFill>
            </a:endParaRPr>
          </a:p>
          <a:p>
            <a:pPr marL="0" indent="0">
              <a:buNone/>
              <a:defRPr/>
            </a:pPr>
            <a:r>
              <a:rPr lang="en-US" sz="3000">
                <a:solidFill>
                  <a:srgbClr val="00B0F0"/>
                </a:solidFill>
              </a:rPr>
              <a:t>Drug of choice: Roller coasters</a:t>
            </a:r>
            <a:endParaRPr/>
          </a:p>
        </p:txBody>
      </p:sp>
      <p:pic>
        <p:nvPicPr>
          <p:cNvPr id="7" name="Picture 6"/>
          <p:cNvPicPr>
            <a:picLocks noChangeAspect="1"/>
          </p:cNvPicPr>
          <p:nvPr/>
        </p:nvPicPr>
        <p:blipFill>
          <a:blip r:embed="rId3"/>
          <a:srcRect l="0" t="17617" r="0" b="17617"/>
          <a:stretch/>
        </p:blipFill>
        <p:spPr bwMode="auto">
          <a:xfrm>
            <a:off x="7006456" y="893938"/>
            <a:ext cx="5185545" cy="5964061"/>
          </a:xfrm>
          <a:custGeom>
            <a:avLst/>
            <a:gdLst/>
            <a:ahLst/>
            <a:cxnLst/>
            <a:rect l="l" t="t" r="r" b="b"/>
            <a:pathLst>
              <a:path w="5962785" h="6858000" fill="norm" stroke="1"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pic>
        <p:nvPicPr>
          <p:cNvPr id="6" name="Picture 5"/>
          <p:cNvPicPr>
            <a:picLocks noChangeAspect="1"/>
          </p:cNvPicPr>
          <p:nvPr/>
        </p:nvPicPr>
        <p:blipFill>
          <a:blip r:embed="rId3"/>
          <a:stretch/>
        </p:blipFill>
        <p:spPr bwMode="auto">
          <a:xfrm>
            <a:off x="5166788" y="2275675"/>
            <a:ext cx="6858957" cy="4077269"/>
          </a:xfrm>
          <a:prstGeom prst="rect">
            <a:avLst/>
          </a:prstGeom>
          <a:ln w="25400">
            <a:solidFill>
              <a:schemeClr val="accent1"/>
            </a:solidFill>
          </a:ln>
        </p:spPr>
      </p:pic>
      <p:sp>
        <p:nvSpPr>
          <p:cNvPr id="2" name="Title 1"/>
          <p:cNvSpPr>
            <a:spLocks noGrp="1"/>
          </p:cNvSpPr>
          <p:nvPr>
            <p:ph type="title"/>
          </p:nvPr>
        </p:nvSpPr>
        <p:spPr bwMode="auto"/>
        <p:txBody>
          <a:bodyPr>
            <a:normAutofit/>
          </a:bodyPr>
          <a:lstStyle/>
          <a:p>
            <a:pPr>
              <a:defRPr/>
            </a:pPr>
            <a:r>
              <a:rPr lang="en-US"/>
              <a:t>Let’s Fix It!</a:t>
            </a:r>
            <a:endParaRPr lang="he-IL"/>
          </a:p>
        </p:txBody>
      </p:sp>
      <p:sp>
        <p:nvSpPr>
          <p:cNvPr id="3" name="Content Placeholder 2"/>
          <p:cNvSpPr>
            <a:spLocks noGrp="1"/>
          </p:cNvSpPr>
          <p:nvPr>
            <p:ph idx="1"/>
          </p:nvPr>
        </p:nvSpPr>
        <p:spPr bwMode="auto">
          <a:prstGeom prst="rect">
            <a:avLst/>
          </a:prstGeom>
          <a:ln w="12700">
            <a:noFill/>
          </a:ln>
        </p:spPr>
        <p:txBody>
          <a:bodyPr/>
          <a:lstStyle/>
          <a:p>
            <a:pPr marL="0" indent="0">
              <a:buNone/>
              <a:defRPr/>
            </a:pPr>
            <a:r>
              <a:rPr lang="en-US"/>
              <a:t>Can we?</a:t>
            </a:r>
            <a:endParaRPr/>
          </a:p>
          <a:p>
            <a:pPr marL="0" indent="0">
              <a:buNone/>
              <a:defRPr/>
            </a:pPr>
            <a:endParaRPr lang="en-US"/>
          </a:p>
          <a:p>
            <a:pPr marL="0" indent="0">
              <a:buNone/>
              <a:defRPr/>
            </a:pPr>
            <a:r>
              <a:rPr lang="en-US"/>
              <a:t>	</a:t>
            </a:r>
            <a:endParaRPr lang="en-US">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2" name="Ink 1"/>
          <p:cNvPicPr/>
          <p:nvPr/>
        </p:nvPicPr>
        <p:blipFill>
          <a:blip r:embed="rId3"/>
          <a:stretch/>
        </p:blipFill>
        <p:spPr bwMode="auto">
          <a:xfrm>
            <a:off x="1099736" y="3774525"/>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unpatched component</a:t>
            </a:r>
            <a:endParaRPr lang="he-IL"/>
          </a:p>
        </p:txBody>
      </p:sp>
      <p:pic>
        <p:nvPicPr>
          <p:cNvPr id="3074" name="Picture 2" descr="Does Anybody Have Any Ideas Stan Marsh GIF - Does Anybody Have Any Ideas Stan Marsh South Park GIFs"/>
          <p:cNvPicPr>
            <a:picLocks noChangeAspect="1" noChangeArrowheads="1"/>
          </p:cNvPicPr>
          <p:nvPr/>
        </p:nvPicPr>
        <p:blipFill>
          <a:blip r:embed="rId3"/>
          <a:stretch/>
        </p:blipFill>
        <p:spPr bwMode="auto">
          <a:xfrm>
            <a:off x="3431199" y="1869786"/>
            <a:ext cx="4743450" cy="474345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unpatched component</a:t>
            </a:r>
            <a:endParaRPr lang="he-IL"/>
          </a:p>
        </p:txBody>
      </p:sp>
      <p:sp>
        <p:nvSpPr>
          <p:cNvPr id="3" name="Content Placeholder 2"/>
          <p:cNvSpPr>
            <a:spLocks noGrp="1"/>
          </p:cNvSpPr>
          <p:nvPr>
            <p:ph idx="1"/>
          </p:nvPr>
        </p:nvSpPr>
        <p:spPr bwMode="auto">
          <a:prstGeom prst="rect">
            <a:avLst/>
          </a:prstGeom>
          <a:ln w="12700">
            <a:noFill/>
          </a:ln>
        </p:spPr>
        <p:txBody>
          <a:bodyPr>
            <a:normAutofit lnSpcReduction="10000"/>
          </a:bodyPr>
          <a:lstStyle/>
          <a:p>
            <a:pPr marL="0" indent="0">
              <a:buNone/>
              <a:defRPr/>
            </a:pPr>
            <a:r>
              <a:rPr lang="en-US"/>
              <a:t>Creating an angular-</a:t>
            </a:r>
            <a:r>
              <a:rPr lang="en-US"/>
              <a:t>tinymce</a:t>
            </a:r>
            <a:r>
              <a:rPr lang="en-US"/>
              <a:t> by ourselves</a:t>
            </a:r>
            <a:endParaRPr/>
          </a:p>
          <a:p>
            <a:pPr marL="0" indent="0">
              <a:buNone/>
              <a:defRPr/>
            </a:pPr>
            <a:r>
              <a:rPr lang="en-US"/>
              <a:t>Blocking &lt;object&gt;s. What else do we want to block?</a:t>
            </a:r>
            <a:endParaRPr/>
          </a:p>
          <a:p>
            <a:pPr marL="0" indent="0">
              <a:buNone/>
              <a:defRPr/>
            </a:pPr>
            <a:r>
              <a:rPr lang="en-US">
                <a:solidFill>
                  <a:srgbClr val="0070C0"/>
                </a:solidFill>
              </a:rPr>
              <a:t>But we need to support Pdf, Video, SVG!</a:t>
            </a:r>
            <a:endParaRPr/>
          </a:p>
          <a:p>
            <a:pPr marL="0" indent="0">
              <a:buNone/>
              <a:defRPr/>
            </a:pPr>
            <a:r>
              <a:rPr lang="en-US"/>
              <a:t>What now?</a:t>
            </a:r>
            <a:endParaRPr/>
          </a:p>
          <a:p>
            <a:pPr marL="0" indent="0">
              <a:buNone/>
              <a:defRPr/>
            </a:pPr>
            <a:endParaRPr lang="en-US"/>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What’s wrong here?</a:t>
            </a:r>
            <a:endParaRPr lang="he-IL"/>
          </a:p>
        </p:txBody>
      </p:sp>
      <p:sp>
        <p:nvSpPr>
          <p:cNvPr id="5" name="Content Placeholder 4"/>
          <p:cNvSpPr>
            <a:spLocks noGrp="1"/>
          </p:cNvSpPr>
          <p:nvPr>
            <p:ph idx="1"/>
          </p:nvPr>
        </p:nvSpPr>
        <p:spPr bwMode="auto"/>
        <p:txBody>
          <a:bodyPr/>
          <a:lstStyle/>
          <a:p>
            <a:pPr>
              <a:defRPr/>
            </a:pPr>
            <a:endParaRPr lang="en-US"/>
          </a:p>
        </p:txBody>
      </p:sp>
      <p:pic>
        <p:nvPicPr>
          <p:cNvPr id="7" name="Picture 6"/>
          <p:cNvPicPr>
            <a:picLocks noChangeAspect="1"/>
          </p:cNvPicPr>
          <p:nvPr/>
        </p:nvPicPr>
        <p:blipFill>
          <a:blip r:embed="rId3"/>
          <a:stretch/>
        </p:blipFill>
        <p:spPr bwMode="auto">
          <a:xfrm>
            <a:off x="556044" y="1972268"/>
            <a:ext cx="11469701" cy="393437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2" name="Ink 1"/>
          <p:cNvPicPr/>
          <p:nvPr/>
        </p:nvPicPr>
        <p:blipFill>
          <a:blip r:embed="rId3"/>
          <a:stretch/>
        </p:blipFill>
        <p:spPr bwMode="auto">
          <a:xfrm>
            <a:off x="1099736" y="3199490"/>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Angular Anti-XSS Protection</a:t>
            </a:r>
            <a:endParaRPr lang="he-IL"/>
          </a:p>
        </p:txBody>
      </p:sp>
      <p:sp>
        <p:nvSpPr>
          <p:cNvPr id="5" name="Content Placeholder 4"/>
          <p:cNvSpPr>
            <a:spLocks noGrp="1"/>
          </p:cNvSpPr>
          <p:nvPr>
            <p:ph idx="1"/>
          </p:nvPr>
        </p:nvSpPr>
        <p:spPr bwMode="auto"/>
        <p:txBody>
          <a:bodyPr/>
          <a:lstStyle/>
          <a:p>
            <a:pPr>
              <a:defRPr/>
            </a:pPr>
            <a:r>
              <a:rPr lang="en-US"/>
              <a:t>Angular is easy to use securely!</a:t>
            </a:r>
            <a:endParaRPr/>
          </a:p>
          <a:p>
            <a:pPr marL="457200" lvl="1" indent="0">
              <a:buNone/>
              <a:defRPr/>
            </a:pPr>
            <a:r>
              <a:rPr lang="en-US"/>
              <a:t>If we don’t muck it up</a:t>
            </a:r>
            <a:endParaRPr/>
          </a:p>
          <a:p>
            <a:pPr>
              <a:defRPr/>
            </a:pPr>
            <a:r>
              <a:rPr lang="en-US"/>
              <a:t>Today it’s objects</a:t>
            </a:r>
            <a:r>
              <a:rPr lang="he-IL"/>
              <a:t> </a:t>
            </a:r>
            <a:r>
              <a:rPr lang="en-US"/>
              <a:t>and mutation XSS, tomorrow another issue.</a:t>
            </a:r>
            <a:endParaRPr/>
          </a:p>
          <a:p>
            <a:pPr>
              <a:defRPr/>
            </a:pPr>
            <a:r>
              <a:rPr lang="en-US"/>
              <a:t>Don’t cancel the easy to use securely</a:t>
            </a:r>
            <a:r>
              <a:rPr lang="en-US" b="1"/>
              <a:t> </a:t>
            </a:r>
            <a:r>
              <a:rPr lang="en-US"/>
              <a:t>feature of Angular</a:t>
            </a:r>
            <a:endParaRPr/>
          </a:p>
          <a:p>
            <a:pPr>
              <a:defRPr/>
            </a:pPr>
            <a:r>
              <a:rPr lang="en-US"/>
              <a:t>Don’t use </a:t>
            </a:r>
            <a:r>
              <a:rPr lang="en-US" i="1"/>
              <a:t>bypassSecurity</a:t>
            </a:r>
            <a:r>
              <a:rPr lang="en-US" i="1"/>
              <a:t> </a:t>
            </a:r>
            <a:r>
              <a:rPr lang="en-US"/>
              <a:t>methods!</a:t>
            </a:r>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Angular Anti-XSS Protection</a:t>
            </a:r>
            <a:endParaRPr lang="he-IL"/>
          </a:p>
        </p:txBody>
      </p:sp>
      <p:pic>
        <p:nvPicPr>
          <p:cNvPr id="3" name="Graphic 2" descr="Programmer female with solid fill"/>
          <p:cNvPicPr>
            <a:picLocks noChangeAspect="1"/>
          </p:cNvPicPr>
          <p:nvPr/>
        </p:nvPicPr>
        <p:blipFill>
          <a:blip r:embed="rId3"/>
          <a:stretch/>
        </p:blipFill>
        <p:spPr bwMode="auto">
          <a:xfrm>
            <a:off x="11247120" y="5943600"/>
            <a:ext cx="914400" cy="914400"/>
          </a:xfrm>
          <a:prstGeom prst="rect">
            <a:avLst/>
          </a:prstGeom>
        </p:spPr>
      </p:pic>
      <p:pic>
        <p:nvPicPr>
          <p:cNvPr id="20" name="Picture 19"/>
          <p:cNvPicPr>
            <a:picLocks noChangeAspect="1"/>
          </p:cNvPicPr>
          <p:nvPr/>
        </p:nvPicPr>
        <p:blipFill>
          <a:blip r:embed="rId4"/>
          <a:stretch/>
        </p:blipFill>
        <p:spPr bwMode="auto">
          <a:xfrm>
            <a:off x="649224" y="2011680"/>
            <a:ext cx="10755226" cy="2838846"/>
          </a:xfrm>
          <a:prstGeom prst="rect">
            <a:avLst/>
          </a:prstGeom>
        </p:spPr>
      </p:pic>
      <p:cxnSp>
        <p:nvCxnSpPr>
          <p:cNvPr id="5" name="Straight Connector 4"/>
          <p:cNvCxnSpPr>
            <a:cxnSpLocks/>
          </p:cNvCxnSpPr>
          <p:nvPr/>
        </p:nvCxnSpPr>
        <p:spPr bwMode="auto">
          <a:xfrm>
            <a:off x="1621536" y="1670304"/>
            <a:ext cx="8839200" cy="37429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bwMode="auto">
          <a:xfrm flipV="1">
            <a:off x="902208" y="1802461"/>
            <a:ext cx="8363712" cy="389120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Angular Anti-XSS Protection</a:t>
            </a:r>
            <a:endParaRPr lang="he-IL"/>
          </a:p>
        </p:txBody>
      </p:sp>
      <p:pic>
        <p:nvPicPr>
          <p:cNvPr id="3" name="Graphic 2" descr="Programmer female with solid fill"/>
          <p:cNvPicPr>
            <a:picLocks noChangeAspect="1"/>
          </p:cNvPicPr>
          <p:nvPr/>
        </p:nvPicPr>
        <p:blipFill>
          <a:blip r:embed="rId3"/>
          <a:stretch/>
        </p:blipFill>
        <p:spPr bwMode="auto">
          <a:xfrm>
            <a:off x="11247120" y="5943600"/>
            <a:ext cx="914400" cy="914400"/>
          </a:xfrm>
          <a:prstGeom prst="rect">
            <a:avLst/>
          </a:prstGeom>
        </p:spPr>
      </p:pic>
      <p:pic>
        <p:nvPicPr>
          <p:cNvPr id="16" name="Picture 15"/>
          <p:cNvPicPr>
            <a:picLocks noChangeAspect="1"/>
          </p:cNvPicPr>
          <p:nvPr/>
        </p:nvPicPr>
        <p:blipFill>
          <a:blip r:embed="rId4"/>
          <a:stretch/>
        </p:blipFill>
        <p:spPr bwMode="auto">
          <a:xfrm>
            <a:off x="648393" y="2011680"/>
            <a:ext cx="10793331" cy="283884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Angular Anti-XSS Protection</a:t>
            </a:r>
            <a:endParaRPr lang="he-IL"/>
          </a:p>
        </p:txBody>
      </p:sp>
      <p:sp>
        <p:nvSpPr>
          <p:cNvPr id="5" name="Content Placeholder 4"/>
          <p:cNvSpPr>
            <a:spLocks noGrp="1"/>
          </p:cNvSpPr>
          <p:nvPr>
            <p:ph idx="1"/>
          </p:nvPr>
        </p:nvSpPr>
        <p:spPr bwMode="auto"/>
        <p:txBody>
          <a:bodyPr/>
          <a:lstStyle/>
          <a:p>
            <a:pPr>
              <a:defRPr/>
            </a:pPr>
            <a:r>
              <a:rPr lang="en-US"/>
              <a:t>It’s Easy to Implement protection!</a:t>
            </a:r>
            <a:endParaRPr/>
          </a:p>
          <a:p>
            <a:pPr lvl="1">
              <a:defRPr/>
            </a:pPr>
            <a:r>
              <a:rPr lang="en-US"/>
              <a:t>Cancel the bypass method</a:t>
            </a:r>
            <a:endParaRPr/>
          </a:p>
          <a:p>
            <a:pPr lvl="1">
              <a:defRPr/>
            </a:pPr>
            <a:endParaRPr lang="en-US"/>
          </a:p>
          <a:p>
            <a:pPr>
              <a:defRPr/>
            </a:pPr>
            <a:r>
              <a:rPr lang="en-US"/>
              <a:t>What else can we do?</a:t>
            </a:r>
            <a:endParaRPr/>
          </a:p>
          <a:p>
            <a:pPr lvl="1">
              <a:defRPr/>
            </a:pPr>
            <a:r>
              <a:rPr lang="en-US"/>
              <a:t>Fix the cookie</a:t>
            </a:r>
            <a:endParaRPr/>
          </a:p>
          <a:p>
            <a:pPr lvl="1">
              <a:defRPr/>
            </a:pPr>
            <a:endParaRPr lang="en-US"/>
          </a:p>
        </p:txBody>
      </p:sp>
      <p:pic>
        <p:nvPicPr>
          <p:cNvPr id="3" name="Graphic 2" descr="Programmer female with solid fill"/>
          <p:cNvPicPr>
            <a:picLocks noChangeAspect="1"/>
          </p:cNvPicPr>
          <p:nvPr/>
        </p:nvPicPr>
        <p:blipFill>
          <a:blip r:embed="rId3"/>
          <a:stretch/>
        </p:blipFill>
        <p:spPr bwMode="auto">
          <a:xfrm>
            <a:off x="11247120" y="5943600"/>
            <a:ext cx="914400" cy="9144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This is a Secure Programming Workshop</a:t>
            </a:r>
            <a:endParaRPr/>
          </a:p>
        </p:txBody>
      </p:sp>
      <p:sp>
        <p:nvSpPr>
          <p:cNvPr id="3" name="Subtitle 2"/>
          <p:cNvSpPr>
            <a:spLocks noGrp="1"/>
          </p:cNvSpPr>
          <p:nvPr>
            <p:ph idx="1"/>
          </p:nvPr>
        </p:nvSpPr>
        <p:spPr bwMode="auto"/>
        <p:txBody>
          <a:bodyPr/>
          <a:lstStyle/>
          <a:p>
            <a:pPr marL="0" indent="0">
              <a:buNone/>
              <a:defRPr/>
            </a:pPr>
            <a:r>
              <a:rPr lang="en-US"/>
              <a:t>It’s a </a:t>
            </a:r>
            <a:r>
              <a:rPr lang="en-US" b="1"/>
              <a:t>mindset</a:t>
            </a:r>
            <a:endParaRPr lang="en-US"/>
          </a:p>
          <a:p>
            <a:pPr marL="0" indent="0">
              <a:buNone/>
              <a:defRPr/>
            </a:pPr>
            <a:r>
              <a:rPr lang="en-US"/>
              <a:t>Can be applied to any programming language</a:t>
            </a:r>
            <a:endParaRPr/>
          </a:p>
          <a:p>
            <a:pPr marL="0" indent="0">
              <a:buNone/>
              <a:defRPr/>
            </a:pPr>
            <a:r>
              <a:rPr lang="en-US"/>
              <a:t>Programming, nothing more.</a:t>
            </a:r>
            <a:endParaRPr/>
          </a:p>
          <a:p>
            <a:pPr marL="0" indent="0">
              <a:buNone/>
              <a:defRPr/>
            </a:pPr>
            <a:r>
              <a:rPr lang="en-US"/>
              <a:t>Not SDLC, Secure By design, Threat modeling etc.</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Cookies, what is wrong here?</a:t>
            </a:r>
            <a:endParaRPr lang="he-IL"/>
          </a:p>
        </p:txBody>
      </p:sp>
      <p:sp>
        <p:nvSpPr>
          <p:cNvPr id="6" name="Content Placeholder 5"/>
          <p:cNvSpPr>
            <a:spLocks noGrp="1"/>
          </p:cNvSpPr>
          <p:nvPr>
            <p:ph idx="1"/>
          </p:nvPr>
        </p:nvSpPr>
        <p:spPr bwMode="auto"/>
        <p:txBody>
          <a:bodyPr/>
          <a:lstStyle/>
          <a:p>
            <a:pPr>
              <a:defRPr/>
            </a:pPr>
            <a:endParaRPr lang="en-US"/>
          </a:p>
        </p:txBody>
      </p:sp>
      <p:pic>
        <p:nvPicPr>
          <p:cNvPr id="8" name="Picture 7"/>
          <p:cNvPicPr>
            <a:picLocks noChangeAspect="1"/>
          </p:cNvPicPr>
          <p:nvPr/>
        </p:nvPicPr>
        <p:blipFill>
          <a:blip r:embed="rId3"/>
          <a:stretch/>
        </p:blipFill>
        <p:spPr bwMode="auto">
          <a:xfrm>
            <a:off x="648393" y="2015384"/>
            <a:ext cx="11793596" cy="914528"/>
          </a:xfrm>
          <a:prstGeom prst="rect">
            <a:avLst/>
          </a:prstGeom>
        </p:spPr>
      </p:pic>
      <p:pic>
        <p:nvPicPr>
          <p:cNvPr id="5" name="Picture 4"/>
          <p:cNvPicPr>
            <a:picLocks noChangeAspect="1"/>
          </p:cNvPicPr>
          <p:nvPr/>
        </p:nvPicPr>
        <p:blipFill>
          <a:blip r:embed="rId4"/>
          <a:stretch/>
        </p:blipFill>
        <p:spPr bwMode="auto">
          <a:xfrm>
            <a:off x="648393" y="3429000"/>
            <a:ext cx="12192000" cy="2006663"/>
          </a:xfrm>
          <a:prstGeom prst="rect">
            <a:avLst/>
          </a:prstGeom>
          <a:ln w="25400">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2" name="Ink 1"/>
          <p:cNvPicPr/>
          <p:nvPr/>
        </p:nvPicPr>
        <p:blipFill>
          <a:blip r:embed="rId3"/>
          <a:stretch/>
        </p:blipFill>
        <p:spPr bwMode="auto">
          <a:xfrm>
            <a:off x="2928533" y="1919144"/>
            <a:ext cx="210763" cy="192479"/>
          </a:xfrm>
          <a:prstGeom prst="rect">
            <a:avLst/>
          </a:prstGeom>
        </p:spPr>
      </p:pic>
      <p:pic>
        <p:nvPicPr>
          <p:cNvPr id="5" name="Ink 4"/>
          <p:cNvPicPr/>
          <p:nvPr/>
        </p:nvPicPr>
        <p:blipFill>
          <a:blip r:embed="rId3"/>
          <a:stretch/>
        </p:blipFill>
        <p:spPr bwMode="auto">
          <a:xfrm>
            <a:off x="458131" y="5886135"/>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a:t>
            </a:r>
            <a:endParaRPr/>
          </a:p>
        </p:txBody>
      </p:sp>
      <p:sp>
        <p:nvSpPr>
          <p:cNvPr id="3" name="Content Placeholder 2"/>
          <p:cNvSpPr>
            <a:spLocks noGrp="1"/>
          </p:cNvSpPr>
          <p:nvPr>
            <p:ph idx="1"/>
          </p:nvPr>
        </p:nvSpPr>
        <p:spPr bwMode="auto"/>
        <p:txBody>
          <a:bodyPr/>
          <a:lstStyle/>
          <a:p>
            <a:pPr marL="0" indent="0">
              <a:buNone/>
              <a:defRPr/>
            </a:pPr>
            <a:r>
              <a:rPr lang="en-US" u="sng"/>
              <a:t>HttpOnly</a:t>
            </a:r>
            <a:r>
              <a:rPr lang="en-US" u="sng"/>
              <a:t>: </a:t>
            </a:r>
            <a:endParaRPr/>
          </a:p>
          <a:p>
            <a:pPr marL="0" indent="0">
              <a:buNone/>
              <a:defRPr/>
            </a:pPr>
            <a:r>
              <a:rPr lang="en-US"/>
              <a:t>Does not allow the cookie to be accessed via JavaScript. This means that even if a malicious script runs on the client side, it cannot read from or tamper with that cookie.</a:t>
            </a:r>
            <a:endParaRPr lang="en-US">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a:t>
            </a:r>
            <a:endParaRPr lang="he-IL"/>
          </a:p>
        </p:txBody>
      </p:sp>
      <p:sp>
        <p:nvSpPr>
          <p:cNvPr id="3" name="Content Placeholder 2"/>
          <p:cNvSpPr>
            <a:spLocks noGrp="1"/>
          </p:cNvSpPr>
          <p:nvPr>
            <p:ph idx="1"/>
          </p:nvPr>
        </p:nvSpPr>
        <p:spPr bwMode="auto"/>
        <p:txBody>
          <a:bodyPr/>
          <a:lstStyle/>
          <a:p>
            <a:pPr marL="0" indent="0">
              <a:buNone/>
              <a:defRPr/>
            </a:pPr>
            <a:r>
              <a:rPr lang="en-US" u="sng"/>
              <a:t>Secure: </a:t>
            </a:r>
            <a:br>
              <a:rPr lang="en-US" u="sng"/>
            </a:br>
            <a:r>
              <a:rPr lang="en-US"/>
              <a:t>Ensures the cookie is sent only over secure channels, namely HTTPS. This attribute is used to enhance the security of the cookie by instructing browsers to only transmit the cookie when a connection is secure, thus protecting it from being exposed over non-secure HTTP connections where it could be intercepted by attackers.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a:t>
            </a:r>
            <a:endParaRPr lang="he-IL"/>
          </a:p>
        </p:txBody>
      </p:sp>
      <p:sp>
        <p:nvSpPr>
          <p:cNvPr id="3" name="Content Placeholder 2"/>
          <p:cNvSpPr>
            <a:spLocks noGrp="1"/>
          </p:cNvSpPr>
          <p:nvPr>
            <p:ph idx="1"/>
          </p:nvPr>
        </p:nvSpPr>
        <p:spPr bwMode="auto"/>
        <p:txBody>
          <a:bodyPr>
            <a:normAutofit/>
          </a:bodyPr>
          <a:lstStyle/>
          <a:p>
            <a:pPr marL="0" indent="0">
              <a:buNone/>
              <a:defRPr/>
            </a:pPr>
            <a:r>
              <a:rPr lang="en-US" u="sng"/>
              <a:t>SameSite</a:t>
            </a:r>
            <a:r>
              <a:rPr lang="en-US" u="sng"/>
              <a:t>: </a:t>
            </a:r>
            <a:br>
              <a:rPr lang="en-US" u="sng"/>
            </a:br>
            <a:r>
              <a:rPr lang="en-US" b="1"/>
              <a:t>Strict</a:t>
            </a:r>
            <a:r>
              <a:rPr lang="en-US"/>
              <a:t>: Send the cookie only if the user is navigating within the website origin bounds</a:t>
            </a:r>
            <a:endParaRPr/>
          </a:p>
          <a:p>
            <a:pPr marL="0" indent="0">
              <a:buNone/>
              <a:defRPr/>
            </a:pPr>
            <a:endParaRPr lang="en-US"/>
          </a:p>
          <a:p>
            <a:pPr marL="0" indent="0">
              <a:buNone/>
              <a:defRPr/>
            </a:pPr>
            <a:r>
              <a:rPr lang="en-US" b="1"/>
              <a:t>Lax</a:t>
            </a:r>
            <a:r>
              <a:rPr lang="en-US"/>
              <a:t>: Cookies are not sent on normal cross-site </a:t>
            </a:r>
            <a:r>
              <a:rPr lang="en-US"/>
              <a:t>subrequests</a:t>
            </a:r>
            <a:r>
              <a:rPr lang="en-US"/>
              <a:t> ( i.e., Load images/frames into a third-party site), but are sent when a user is navigating away from the origin site (i.e., Following a link).</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Cookies, what is wrong here?</a:t>
            </a:r>
            <a:endParaRPr lang="he-IL"/>
          </a:p>
        </p:txBody>
      </p:sp>
      <p:sp>
        <p:nvSpPr>
          <p:cNvPr id="6" name="Content Placeholder 5"/>
          <p:cNvSpPr>
            <a:spLocks noGrp="1"/>
          </p:cNvSpPr>
          <p:nvPr>
            <p:ph idx="1"/>
          </p:nvPr>
        </p:nvSpPr>
        <p:spPr bwMode="auto"/>
        <p:txBody>
          <a:bodyPr/>
          <a:lstStyle/>
          <a:p>
            <a:pPr>
              <a:defRPr/>
            </a:pPr>
            <a:r>
              <a:rPr lang="en-US"/>
              <a:t>Can we implement HTTP Only?</a:t>
            </a:r>
            <a:endParaRPr/>
          </a:p>
        </p:txBody>
      </p:sp>
      <p:pic>
        <p:nvPicPr>
          <p:cNvPr id="8" name="Picture 7"/>
          <p:cNvPicPr>
            <a:picLocks noChangeAspect="1"/>
          </p:cNvPicPr>
          <p:nvPr/>
        </p:nvPicPr>
        <p:blipFill>
          <a:blip r:embed="rId3"/>
          <a:stretch/>
        </p:blipFill>
        <p:spPr bwMode="auto">
          <a:xfrm>
            <a:off x="648393" y="3064964"/>
            <a:ext cx="11793596" cy="91452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Cookies</a:t>
            </a:r>
            <a:endParaRPr lang="he-IL"/>
          </a:p>
        </p:txBody>
      </p:sp>
      <p:pic>
        <p:nvPicPr>
          <p:cNvPr id="3" name="Graphic 2" descr="Programmer female with solid fill"/>
          <p:cNvPicPr>
            <a:picLocks noChangeAspect="1"/>
          </p:cNvPicPr>
          <p:nvPr/>
        </p:nvPicPr>
        <p:blipFill>
          <a:blip r:embed="rId3"/>
          <a:stretch/>
        </p:blipFill>
        <p:spPr bwMode="auto">
          <a:xfrm>
            <a:off x="11247120" y="5943600"/>
            <a:ext cx="914400" cy="914400"/>
          </a:xfrm>
          <a:prstGeom prst="rect">
            <a:avLst/>
          </a:prstGeom>
        </p:spPr>
      </p:pic>
      <p:sp>
        <p:nvSpPr>
          <p:cNvPr id="6" name="Content Placeholder 5"/>
          <p:cNvSpPr>
            <a:spLocks noGrp="1"/>
          </p:cNvSpPr>
          <p:nvPr>
            <p:ph idx="1"/>
          </p:nvPr>
        </p:nvSpPr>
        <p:spPr bwMode="auto"/>
        <p:txBody>
          <a:bodyPr/>
          <a:lstStyle/>
          <a:p>
            <a:pPr>
              <a:defRPr/>
            </a:pPr>
            <a:r>
              <a:rPr lang="en-US"/>
              <a:t>Send the cookie  from the server side</a:t>
            </a:r>
            <a:endParaRPr/>
          </a:p>
          <a:p>
            <a:pPr>
              <a:defRPr/>
            </a:pPr>
            <a:r>
              <a:rPr lang="en-US"/>
              <a:t>As </a:t>
            </a:r>
            <a:r>
              <a:rPr lang="en-US"/>
              <a:t>httponly</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Cookies, what is missing here?</a:t>
            </a:r>
            <a:endParaRPr lang="he-IL"/>
          </a:p>
        </p:txBody>
      </p:sp>
      <p:pic>
        <p:nvPicPr>
          <p:cNvPr id="3" name="Graphic 2" descr="Programmer female with solid fill"/>
          <p:cNvPicPr>
            <a:picLocks noChangeAspect="1"/>
          </p:cNvPicPr>
          <p:nvPr/>
        </p:nvPicPr>
        <p:blipFill>
          <a:blip r:embed="rId3"/>
          <a:stretch/>
        </p:blipFill>
        <p:spPr bwMode="auto">
          <a:xfrm>
            <a:off x="11247120" y="5943600"/>
            <a:ext cx="914400" cy="914400"/>
          </a:xfrm>
          <a:prstGeom prst="rect">
            <a:avLst/>
          </a:prstGeom>
        </p:spPr>
      </p:pic>
      <p:sp>
        <p:nvSpPr>
          <p:cNvPr id="6" name="Content Placeholder 5"/>
          <p:cNvSpPr>
            <a:spLocks noGrp="1"/>
          </p:cNvSpPr>
          <p:nvPr>
            <p:ph idx="1"/>
          </p:nvPr>
        </p:nvSpPr>
        <p:spPr bwMode="auto"/>
        <p:txBody>
          <a:bodyPr/>
          <a:lstStyle/>
          <a:p>
            <a:pPr>
              <a:defRPr/>
            </a:pPr>
            <a:r>
              <a:rPr lang="en-US"/>
              <a:t>Send the cookie  from the server side (Controller for example)</a:t>
            </a:r>
            <a:endParaRPr/>
          </a:p>
        </p:txBody>
      </p:sp>
      <p:pic>
        <p:nvPicPr>
          <p:cNvPr id="5" name="Picture 4"/>
          <p:cNvPicPr>
            <a:picLocks noChangeAspect="1"/>
          </p:cNvPicPr>
          <p:nvPr/>
        </p:nvPicPr>
        <p:blipFill>
          <a:blip r:embed="rId4"/>
          <a:stretch/>
        </p:blipFill>
        <p:spPr bwMode="auto">
          <a:xfrm>
            <a:off x="3438144" y="2998654"/>
            <a:ext cx="8449057" cy="2920180"/>
          </a:xfrm>
          <a:prstGeom prst="rect">
            <a:avLst/>
          </a:prstGeom>
          <a:ln w="25400">
            <a:solidFill>
              <a:srgbClr val="0070C0"/>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Secure Cookies as Default</a:t>
            </a:r>
            <a:endParaRPr lang="he-IL"/>
          </a:p>
        </p:txBody>
      </p:sp>
      <p:sp>
        <p:nvSpPr>
          <p:cNvPr id="3" name="Content Placeholder 2"/>
          <p:cNvSpPr>
            <a:spLocks noGrp="1"/>
          </p:cNvSpPr>
          <p:nvPr>
            <p:ph idx="1"/>
          </p:nvPr>
        </p:nvSpPr>
        <p:spPr bwMode="auto"/>
        <p:txBody>
          <a:bodyPr/>
          <a:lstStyle/>
          <a:p>
            <a:pPr marL="0" indent="0">
              <a:buNone/>
              <a:defRPr/>
            </a:pPr>
            <a:r>
              <a:rPr lang="en-US"/>
              <a:t>What do we want?</a:t>
            </a:r>
            <a:endParaRPr/>
          </a:p>
          <a:p>
            <a:pPr marL="0" indent="0">
              <a:buNone/>
              <a:defRPr/>
            </a:pPr>
            <a:r>
              <a:rPr lang="en-US"/>
              <a:t>	</a:t>
            </a:r>
            <a:r>
              <a:rPr lang="en-US"/>
              <a:t>httponly</a:t>
            </a:r>
            <a:br>
              <a:rPr lang="en-US"/>
            </a:br>
            <a:r>
              <a:rPr lang="en-US"/>
              <a:t>	secure</a:t>
            </a:r>
            <a:br>
              <a:rPr lang="en-US"/>
            </a:br>
            <a:r>
              <a:rPr lang="en-US"/>
              <a:t>	</a:t>
            </a:r>
            <a:r>
              <a:rPr lang="en-US"/>
              <a:t>samesite</a:t>
            </a:r>
            <a:r>
              <a:rPr lang="en-US"/>
              <a:t> = strict</a:t>
            </a:r>
            <a:endParaRPr/>
          </a:p>
          <a:p>
            <a:pPr marL="0" indent="0">
              <a:buNone/>
              <a:defRPr/>
            </a:pPr>
            <a:r>
              <a:rPr lang="en-US"/>
              <a:t>For which cookies?</a:t>
            </a:r>
            <a:endParaRPr/>
          </a:p>
          <a:p>
            <a:pPr marL="0" indent="0">
              <a:buNone/>
              <a:defRPr/>
            </a:pPr>
            <a:endParaRPr lang="en-US"/>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2" name="Ink 1"/>
          <p:cNvPicPr/>
          <p:nvPr/>
        </p:nvPicPr>
        <p:blipFill>
          <a:blip r:embed="rId3"/>
          <a:stretch/>
        </p:blipFill>
        <p:spPr bwMode="auto">
          <a:xfrm>
            <a:off x="1099736" y="3199490"/>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What is Secure Programming?</a:t>
            </a:r>
            <a:endParaRPr/>
          </a:p>
        </p:txBody>
      </p:sp>
      <p:sp>
        <p:nvSpPr>
          <p:cNvPr id="3" name="Subtitle 2"/>
          <p:cNvSpPr>
            <a:spLocks noGrp="1"/>
          </p:cNvSpPr>
          <p:nvPr>
            <p:ph idx="1"/>
          </p:nvPr>
        </p:nvSpPr>
        <p:spPr bwMode="auto"/>
        <p:txBody>
          <a:bodyPr>
            <a:normAutofit/>
          </a:bodyPr>
          <a:lstStyle/>
          <a:p>
            <a:pPr marL="0" indent="0">
              <a:buNone/>
              <a:defRPr/>
            </a:pPr>
            <a:r>
              <a:rPr lang="en-US"/>
              <a:t>Programming that leads to </a:t>
            </a:r>
            <a:r>
              <a:rPr lang="en-US" b="1" i="1"/>
              <a:t>less</a:t>
            </a:r>
            <a:r>
              <a:rPr lang="en-US"/>
              <a:t> Security Bugs</a:t>
            </a:r>
            <a:endParaRPr/>
          </a:p>
          <a:p>
            <a:pPr marL="0" indent="0">
              <a:buNone/>
              <a:defRPr/>
            </a:pPr>
            <a:r>
              <a:rPr lang="en-US" b="1"/>
              <a:t>Less</a:t>
            </a:r>
            <a:r>
              <a:rPr lang="en-US"/>
              <a:t> security vulnerabilities.</a:t>
            </a:r>
            <a:endParaRPr/>
          </a:p>
          <a:p>
            <a:pPr marL="0" indent="0">
              <a:buNone/>
              <a:defRPr/>
            </a:pPr>
            <a:r>
              <a:rPr lang="en-US" b="1"/>
              <a:t>Less</a:t>
            </a:r>
            <a:r>
              <a:rPr lang="en-US"/>
              <a:t> Exploitation.</a:t>
            </a:r>
            <a:endParaRPr/>
          </a:p>
          <a:p>
            <a:pPr marL="0" indent="0">
              <a:buNone/>
              <a:defRPr/>
            </a:pPr>
            <a:r>
              <a:rPr lang="en-US" b="1"/>
              <a:t>Less</a:t>
            </a:r>
            <a:r>
              <a:rPr lang="en-US"/>
              <a:t> Harms.</a:t>
            </a:r>
            <a:endParaRPr/>
          </a:p>
          <a:p>
            <a:pPr marL="0" indent="0">
              <a:buNone/>
              <a:defRPr/>
            </a:pPr>
            <a:endParaRPr lang="en-US"/>
          </a:p>
          <a:p>
            <a:pPr marL="0" indent="0">
              <a:buNone/>
              <a:defRPr/>
            </a:pPr>
            <a:endParaRPr lang="en-US"/>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Secure Cookies as Default</a:t>
            </a:r>
            <a:endParaRPr lang="he-IL"/>
          </a:p>
        </p:txBody>
      </p:sp>
      <p:sp>
        <p:nvSpPr>
          <p:cNvPr id="3" name="Content Placeholder 2"/>
          <p:cNvSpPr>
            <a:spLocks noGrp="1"/>
          </p:cNvSpPr>
          <p:nvPr>
            <p:ph idx="1"/>
          </p:nvPr>
        </p:nvSpPr>
        <p:spPr bwMode="auto"/>
        <p:txBody>
          <a:bodyPr/>
          <a:lstStyle/>
          <a:p>
            <a:pPr marL="0" indent="0">
              <a:buNone/>
              <a:defRPr/>
            </a:pPr>
            <a:r>
              <a:rPr lang="en-US"/>
              <a:t>When do we want? </a:t>
            </a:r>
            <a:endParaRPr/>
          </a:p>
          <a:p>
            <a:pPr marL="0" indent="0">
              <a:buNone/>
              <a:defRPr/>
            </a:pPr>
            <a:r>
              <a:rPr lang="en-US"/>
              <a:t>	</a:t>
            </a:r>
            <a:r>
              <a:rPr lang="en-US"/>
              <a:t>httponly</a:t>
            </a:r>
            <a:br>
              <a:rPr lang="en-US"/>
            </a:br>
            <a:r>
              <a:rPr lang="en-US"/>
              <a:t>	secure</a:t>
            </a:r>
            <a:br>
              <a:rPr lang="en-US"/>
            </a:br>
            <a:r>
              <a:rPr lang="en-US"/>
              <a:t>	</a:t>
            </a:r>
            <a:r>
              <a:rPr lang="en-US"/>
              <a:t>samesite</a:t>
            </a:r>
            <a:r>
              <a:rPr lang="en-US"/>
              <a:t> = strict</a:t>
            </a:r>
            <a:endParaRPr/>
          </a:p>
          <a:p>
            <a:pPr marL="0" indent="0">
              <a:buNone/>
              <a:defRPr/>
            </a:pPr>
            <a:r>
              <a:rPr lang="en-US"/>
              <a:t>For which cookies?</a:t>
            </a:r>
            <a:endParaRPr/>
          </a:p>
          <a:p>
            <a:pPr marL="457200" lvl="1" indent="0">
              <a:buNone/>
              <a:defRPr/>
            </a:pPr>
            <a:r>
              <a:rPr lang="en-US"/>
              <a:t>All of them!</a:t>
            </a:r>
            <a:endParaRPr/>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Secure Cookies as Default</a:t>
            </a:r>
            <a:endParaRPr lang="he-IL"/>
          </a:p>
        </p:txBody>
      </p:sp>
      <p:sp>
        <p:nvSpPr>
          <p:cNvPr id="3" name="Content Placeholder 2"/>
          <p:cNvSpPr>
            <a:spLocks noGrp="1"/>
          </p:cNvSpPr>
          <p:nvPr>
            <p:ph idx="1"/>
          </p:nvPr>
        </p:nvSpPr>
        <p:spPr bwMode="auto">
          <a:xfrm>
            <a:off x="648393" y="2015384"/>
            <a:ext cx="11305291" cy="4526818"/>
          </a:xfrm>
        </p:spPr>
        <p:txBody>
          <a:bodyPr>
            <a:normAutofit/>
          </a:bodyPr>
          <a:lstStyle/>
          <a:p>
            <a:pPr marL="0" indent="0">
              <a:buNone/>
              <a:defRPr/>
            </a:pPr>
            <a:endParaRPr lang="en-US"/>
          </a:p>
        </p:txBody>
      </p:sp>
      <p:pic>
        <p:nvPicPr>
          <p:cNvPr id="5" name="Picture 4"/>
          <p:cNvPicPr>
            <a:picLocks noChangeAspect="1"/>
          </p:cNvPicPr>
          <p:nvPr/>
        </p:nvPicPr>
        <p:blipFill>
          <a:blip r:embed="rId3"/>
          <a:stretch/>
        </p:blipFill>
        <p:spPr bwMode="auto">
          <a:xfrm>
            <a:off x="730898" y="1943675"/>
            <a:ext cx="11071461" cy="405711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2c:</a:t>
            </a:r>
            <a:br>
              <a:rPr lang="en-US" sz="8000" b="1">
                <a:solidFill>
                  <a:srgbClr val="0070C0"/>
                </a:solidFill>
              </a:rPr>
            </a:br>
            <a:r>
              <a:rPr lang="en-US" sz="8000" b="1">
                <a:solidFill>
                  <a:srgbClr val="0070C0"/>
                </a:solidFill>
              </a:rPr>
              <a:t>Attacking and Defending Angular 17 – Secrets Leak</a:t>
            </a:r>
            <a:br>
              <a:rPr lang="en-US" sz="8000" b="1">
                <a:solidFill>
                  <a:srgbClr val="0070C0"/>
                </a:solidFill>
              </a:rPr>
            </a:b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Exposing Secrets </a:t>
            </a:r>
            <a:endParaRPr lang="he-IL"/>
          </a:p>
        </p:txBody>
      </p:sp>
      <p:sp>
        <p:nvSpPr>
          <p:cNvPr id="3" name="Content Placeholder 2"/>
          <p:cNvSpPr>
            <a:spLocks noGrp="1"/>
          </p:cNvSpPr>
          <p:nvPr>
            <p:ph idx="1"/>
          </p:nvPr>
        </p:nvSpPr>
        <p:spPr bwMode="auto"/>
        <p:txBody>
          <a:bodyPr/>
          <a:lstStyle/>
          <a:p>
            <a:pPr marL="0" indent="0">
              <a:buNone/>
              <a:defRPr/>
            </a:pPr>
            <a:r>
              <a:rPr lang="en-US" b="1"/>
              <a:t>Can you spot a secret in the code?</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1026"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Exposing Secrets </a:t>
            </a:r>
            <a:endParaRPr lang="he-IL"/>
          </a:p>
        </p:txBody>
      </p:sp>
      <p:sp>
        <p:nvSpPr>
          <p:cNvPr id="3" name="Content Placeholder 2"/>
          <p:cNvSpPr>
            <a:spLocks noGrp="1"/>
          </p:cNvSpPr>
          <p:nvPr>
            <p:ph idx="1"/>
          </p:nvPr>
        </p:nvSpPr>
        <p:spPr bwMode="auto"/>
        <p:txBody>
          <a:bodyPr/>
          <a:lstStyle/>
          <a:p>
            <a:pPr marL="0" indent="0">
              <a:buNone/>
              <a:defRPr/>
            </a:pPr>
            <a:r>
              <a:rPr lang="en-US" b="1"/>
              <a:t>Can you spot a secret in the code?</a:t>
            </a:r>
            <a:endParaRPr/>
          </a:p>
        </p:txBody>
      </p:sp>
      <p:pic>
        <p:nvPicPr>
          <p:cNvPr id="6" name="Picture 5"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7" name="Picture 6"/>
          <p:cNvPicPr>
            <a:picLocks noChangeAspect="1"/>
          </p:cNvPicPr>
          <p:nvPr/>
        </p:nvPicPr>
        <p:blipFill>
          <a:blip r:embed="rId4"/>
          <a:stretch/>
        </p:blipFill>
        <p:spPr bwMode="auto">
          <a:xfrm>
            <a:off x="0" y="2949515"/>
            <a:ext cx="12192000" cy="26283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Exposing Secrets </a:t>
            </a:r>
            <a:endParaRPr lang="he-IL"/>
          </a:p>
        </p:txBody>
      </p:sp>
      <p:sp>
        <p:nvSpPr>
          <p:cNvPr id="3" name="Content Placeholder 2"/>
          <p:cNvSpPr>
            <a:spLocks noGrp="1"/>
          </p:cNvSpPr>
          <p:nvPr>
            <p:ph idx="1"/>
          </p:nvPr>
        </p:nvSpPr>
        <p:spPr bwMode="auto"/>
        <p:txBody>
          <a:bodyPr/>
          <a:lstStyle/>
          <a:p>
            <a:pPr marL="0" indent="0">
              <a:buNone/>
              <a:defRPr/>
            </a:pPr>
            <a:r>
              <a:rPr lang="en-US" b="1"/>
              <a:t>Can you spot a secret in the code?</a:t>
            </a:r>
            <a:endParaRPr/>
          </a:p>
        </p:txBody>
      </p:sp>
      <p:pic>
        <p:nvPicPr>
          <p:cNvPr id="6" name="Picture 5"/>
          <p:cNvPicPr>
            <a:picLocks noChangeAspect="1"/>
          </p:cNvPicPr>
          <p:nvPr/>
        </p:nvPicPr>
        <p:blipFill>
          <a:blip r:embed="rId3"/>
          <a:stretch/>
        </p:blipFill>
        <p:spPr bwMode="auto">
          <a:xfrm>
            <a:off x="0" y="3269554"/>
            <a:ext cx="12192000" cy="2464650"/>
          </a:xfrm>
          <a:prstGeom prst="rect">
            <a:avLst/>
          </a:prstGeom>
          <a:ln w="25400">
            <a:solidFill>
              <a:schemeClr val="accent1"/>
            </a:solidFill>
          </a:ln>
        </p:spPr>
      </p:pic>
      <p:sp>
        <p:nvSpPr>
          <p:cNvPr id="7" name="TextBox 6"/>
          <p:cNvSpPr txBox="1"/>
          <p:nvPr/>
        </p:nvSpPr>
        <p:spPr bwMode="auto">
          <a:xfrm rot="1243164">
            <a:off x="7831014" y="3055081"/>
            <a:ext cx="3681046" cy="369332"/>
          </a:xfrm>
          <a:prstGeom prst="rect">
            <a:avLst/>
          </a:prstGeom>
          <a:noFill/>
        </p:spPr>
        <p:txBody>
          <a:bodyPr wrap="square" rtlCol="0">
            <a:spAutoFit/>
          </a:bodyPr>
          <a:lstStyle/>
          <a:p>
            <a:pPr>
              <a:defRPr/>
            </a:pPr>
            <a:r>
              <a:rPr lang="en-US" b="1">
                <a:solidFill>
                  <a:srgbClr val="FF0000"/>
                </a:solidFill>
              </a:rPr>
              <a:t> ng serve --configuration production</a:t>
            </a:r>
            <a:endParaRPr/>
          </a:p>
        </p:txBody>
      </p:sp>
      <p:pic>
        <p:nvPicPr>
          <p:cNvPr id="8" name="Picture 7" descr="A person with long red hair&#10;&#10;Description automatically generated"/>
          <p:cNvPicPr>
            <a:picLocks noChangeAspect="1"/>
          </p:cNvPicPr>
          <p:nvPr/>
        </p:nvPicPr>
        <p:blipFill>
          <a:blip r:embed="rId4"/>
          <a:stretch/>
        </p:blipFill>
        <p:spPr bwMode="auto">
          <a:xfrm>
            <a:off x="10607040" y="1280160"/>
            <a:ext cx="1528649" cy="1528649"/>
          </a:xfrm>
          <a:prstGeom prst="rect">
            <a:avLst/>
          </a:prstGeom>
        </p:spPr>
      </p:pic>
      <p:pic>
        <p:nvPicPr>
          <p:cNvPr id="4" name="Picture 2" descr="Hacker - Free security icons"/>
          <p:cNvPicPr>
            <a:picLocks noChangeAspect="1" noChangeArrowheads="1"/>
          </p:cNvPicPr>
          <p:nvPr/>
        </p:nvPicPr>
        <p:blipFill>
          <a:blip r:embed="rId5"/>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Any Idea?</a:t>
            </a:r>
            <a:endParaRPr/>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I don’t care</a:t>
            </a:r>
            <a:endParaRPr/>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I don’t care</a:t>
            </a:r>
            <a:endParaRPr/>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pic>
        <p:nvPicPr>
          <p:cNvPr id="8" name="Picture 7"/>
          <p:cNvPicPr>
            <a:picLocks noChangeAspect="1"/>
          </p:cNvPicPr>
          <p:nvPr/>
        </p:nvPicPr>
        <p:blipFill>
          <a:blip r:embed="rId3"/>
          <a:stretch/>
        </p:blipFill>
        <p:spPr bwMode="auto">
          <a:xfrm>
            <a:off x="5853961" y="0"/>
            <a:ext cx="5009184" cy="6858000"/>
          </a:xfrm>
          <a:prstGeom prst="rect">
            <a:avLst/>
          </a:prstGeom>
          <a:solidFill>
            <a:schemeClr val="bg1"/>
          </a:solidFill>
          <a:ln w="19050">
            <a:solidFill>
              <a:schemeClr val="accent1"/>
            </a:solidFill>
          </a:ln>
        </p:spPr>
      </p:pic>
      <p:sp>
        <p:nvSpPr>
          <p:cNvPr id="9" name="TextBox 8"/>
          <p:cNvSpPr txBox="1"/>
          <p:nvPr/>
        </p:nvSpPr>
        <p:spPr bwMode="auto">
          <a:xfrm rot="2411354">
            <a:off x="8534399" y="1990181"/>
            <a:ext cx="2004646" cy="1200329"/>
          </a:xfrm>
          <a:prstGeom prst="rect">
            <a:avLst/>
          </a:prstGeom>
          <a:noFill/>
        </p:spPr>
        <p:txBody>
          <a:bodyPr wrap="square" rtlCol="0">
            <a:spAutoFit/>
          </a:bodyPr>
          <a:lstStyle/>
          <a:p>
            <a:pPr>
              <a:defRPr/>
            </a:pPr>
            <a:r>
              <a:rPr lang="en-US" sz="3600">
                <a:solidFill>
                  <a:srgbClr val="FF0000"/>
                </a:solidFill>
              </a:rPr>
              <a:t>Are you sure???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Don’t use the CDN (content distribution network)</a:t>
            </a:r>
            <a:endParaRPr/>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The Goal of Secure From Scratch</a:t>
            </a:r>
            <a:endParaRPr/>
          </a:p>
        </p:txBody>
      </p:sp>
      <p:sp>
        <p:nvSpPr>
          <p:cNvPr id="3" name="Subtitle 2"/>
          <p:cNvSpPr>
            <a:spLocks noGrp="1"/>
          </p:cNvSpPr>
          <p:nvPr>
            <p:ph idx="1"/>
          </p:nvPr>
        </p:nvSpPr>
        <p:spPr bwMode="auto"/>
        <p:txBody>
          <a:bodyPr>
            <a:normAutofit/>
          </a:bodyPr>
          <a:lstStyle/>
          <a:p>
            <a:pPr marL="0" indent="0">
              <a:buNone/>
              <a:defRPr/>
            </a:pPr>
            <a:r>
              <a:rPr lang="en-US"/>
              <a:t>Involve in the developers’ careers ASAP</a:t>
            </a:r>
            <a:endParaRPr/>
          </a:p>
          <a:p>
            <a:pPr marL="0" indent="0">
              <a:buNone/>
              <a:defRPr/>
            </a:pPr>
            <a:r>
              <a:rPr lang="en-US"/>
              <a:t>	Make Secure Programming the default</a:t>
            </a:r>
            <a:endParaRPr/>
          </a:p>
          <a:p>
            <a:pPr marL="0" indent="0">
              <a:buNone/>
              <a:defRPr/>
            </a:pPr>
            <a:r>
              <a:rPr lang="en-US"/>
              <a:t>	Form good habits</a:t>
            </a:r>
            <a:endParaRPr/>
          </a:p>
          <a:p>
            <a:pPr marL="0" indent="0">
              <a:buNone/>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Don’t use the CDN (content distribution network)</a:t>
            </a:r>
            <a:endParaRPr/>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
        <p:nvSpPr>
          <p:cNvPr id="4" name="TextBox 3"/>
          <p:cNvSpPr txBox="1"/>
          <p:nvPr/>
        </p:nvSpPr>
        <p:spPr bwMode="auto">
          <a:xfrm>
            <a:off x="5744308" y="2731477"/>
            <a:ext cx="4712677" cy="954107"/>
          </a:xfrm>
          <a:prstGeom prst="rect">
            <a:avLst/>
          </a:prstGeom>
          <a:noFill/>
        </p:spPr>
        <p:txBody>
          <a:bodyPr wrap="square" rtlCol="0">
            <a:spAutoFit/>
          </a:bodyPr>
          <a:lstStyle/>
          <a:p>
            <a:pPr>
              <a:defRPr/>
            </a:pPr>
            <a:r>
              <a:rPr lang="en-US" sz="2800">
                <a:solidFill>
                  <a:srgbClr val="FF0000"/>
                </a:solidFill>
              </a:rPr>
              <a:t>But the Angular component does it automatically!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 name="Content Placeholder 2"/>
          <p:cNvSpPr txBox="1"/>
          <p:nvPr/>
        </p:nvSpPr>
        <p:spPr bwMode="auto">
          <a:xfrm>
            <a:off x="648393" y="2015384"/>
            <a:ext cx="11377352" cy="4597852"/>
          </a:xfrm>
          <a:prstGeom prst="rect">
            <a:avLst/>
          </a:prstGeom>
          <a:noFill/>
          <a:ln w="12700">
            <a:noFill/>
          </a:ln>
        </p:spPr>
        <p:txBody>
          <a:bodyPr vert="horz" lIns="91440" tIns="45720" rIns="91440" bIns="45720" rtlCol="0">
            <a:normAutofit/>
          </a:bodyPr>
          <a:lstStyle>
            <a:lvl1pPr marL="228600" indent="-228600" algn="l" defTabSz="914400">
              <a:lnSpc>
                <a:spcPct val="90000"/>
              </a:lnSpc>
              <a:spcBef>
                <a:spcPts val="1000"/>
              </a:spcBef>
              <a:buFont typeface="Arial"/>
              <a:buChar char="•"/>
              <a:defRPr sz="3600">
                <a:solidFill>
                  <a:srgbClr val="00B0F0"/>
                </a:solidFill>
                <a:latin typeface="+mn-lt"/>
                <a:ea typeface="+mn-ea"/>
                <a:cs typeface="+mn-cs"/>
              </a:defRPr>
            </a:lvl1pPr>
            <a:lvl2pPr marL="685800" indent="-228600" algn="l" defTabSz="914400">
              <a:lnSpc>
                <a:spcPct val="90000"/>
              </a:lnSpc>
              <a:spcBef>
                <a:spcPts val="500"/>
              </a:spcBef>
              <a:buFont typeface="Arial"/>
              <a:buChar char="•"/>
              <a:defRPr sz="3200">
                <a:solidFill>
                  <a:srgbClr val="00B0F0"/>
                </a:solidFill>
                <a:latin typeface="+mn-lt"/>
                <a:ea typeface="+mn-ea"/>
                <a:cs typeface="+mn-cs"/>
              </a:defRPr>
            </a:lvl2pPr>
            <a:lvl3pPr marL="1143000" indent="-228600" algn="l" defTabSz="914400">
              <a:lnSpc>
                <a:spcPct val="90000"/>
              </a:lnSpc>
              <a:spcBef>
                <a:spcPts val="500"/>
              </a:spcBef>
              <a:buFont typeface="Arial"/>
              <a:buChar char="•"/>
              <a:defRPr sz="2800">
                <a:solidFill>
                  <a:srgbClr val="00B0F0"/>
                </a:solidFill>
                <a:latin typeface="+mn-lt"/>
                <a:ea typeface="+mn-ea"/>
                <a:cs typeface="+mn-cs"/>
              </a:defRPr>
            </a:lvl3pPr>
            <a:lvl4pPr marL="1600200" indent="-228600" algn="l" defTabSz="914400">
              <a:lnSpc>
                <a:spcPct val="90000"/>
              </a:lnSpc>
              <a:spcBef>
                <a:spcPts val="500"/>
              </a:spcBef>
              <a:buFont typeface="Arial"/>
              <a:buChar char="•"/>
              <a:defRPr sz="2400">
                <a:solidFill>
                  <a:srgbClr val="00B0F0"/>
                </a:solidFill>
                <a:latin typeface="+mn-lt"/>
                <a:ea typeface="+mn-ea"/>
                <a:cs typeface="+mn-cs"/>
              </a:defRPr>
            </a:lvl4pPr>
            <a:lvl5pPr marL="2057400" indent="-228600" algn="l" defTabSz="914400">
              <a:lnSpc>
                <a:spcPct val="90000"/>
              </a:lnSpc>
              <a:spcBef>
                <a:spcPts val="500"/>
              </a:spcBef>
              <a:buFont typeface="Arial"/>
              <a:buChar char="•"/>
              <a:defRPr sz="2400">
                <a:solidFill>
                  <a:srgbClr val="00B0F0"/>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Font typeface="Arial"/>
              <a:buNone/>
              <a:defRPr/>
            </a:pPr>
            <a:r>
              <a:rPr lang="en-US"/>
              <a:t>Use a different WYSIWYG</a:t>
            </a:r>
            <a:endParaRPr/>
          </a:p>
          <a:p>
            <a:pPr marL="0" indent="0">
              <a:buFont typeface="Arial"/>
              <a:buNone/>
              <a:defRPr/>
            </a:pPr>
            <a:endParaRPr lang="en-US"/>
          </a:p>
          <a:p>
            <a:pPr marL="0" indent="0">
              <a:buFont typeface="Arial"/>
              <a:buNone/>
              <a:defRPr/>
            </a:pPr>
            <a:endParaRPr lang="en-US"/>
          </a:p>
          <a:p>
            <a:pPr marL="0" indent="0">
              <a:buFont typeface="Arial"/>
              <a:buNone/>
              <a:defRPr/>
            </a:pPr>
            <a:endParaRPr lang="en-US">
              <a:solidFill>
                <a:schemeClr val="accent1"/>
              </a:solidFill>
            </a:endParaRPr>
          </a:p>
        </p:txBody>
      </p:sp>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Use a different WYSIWYG</a:t>
            </a:r>
            <a:endParaRPr/>
          </a:p>
          <a:p>
            <a:pPr marL="0" indent="0">
              <a:buNone/>
              <a:defRPr/>
            </a:pPr>
            <a:endParaRPr lang="en-US"/>
          </a:p>
          <a:p>
            <a:pPr marL="0" indent="0">
              <a:buNone/>
              <a:defRPr/>
            </a:pPr>
            <a:endParaRPr lang="en-US"/>
          </a:p>
          <a:p>
            <a:pPr marL="0" indent="0">
              <a:buNone/>
              <a:defRPr/>
            </a:pPr>
            <a:endParaRPr lang="en-US">
              <a:solidFill>
                <a:schemeClr val="accent1"/>
              </a:solidFill>
            </a:endParaRPr>
          </a:p>
        </p:txBody>
      </p:sp>
      <p:sp>
        <p:nvSpPr>
          <p:cNvPr id="6" name="TextBox 5"/>
          <p:cNvSpPr txBox="1"/>
          <p:nvPr/>
        </p:nvSpPr>
        <p:spPr bwMode="auto">
          <a:xfrm>
            <a:off x="5744308" y="2731477"/>
            <a:ext cx="4712677" cy="954107"/>
          </a:xfrm>
          <a:prstGeom prst="rect">
            <a:avLst/>
          </a:prstGeom>
          <a:noFill/>
        </p:spPr>
        <p:txBody>
          <a:bodyPr wrap="square" rtlCol="0">
            <a:spAutoFit/>
          </a:bodyPr>
          <a:lstStyle/>
          <a:p>
            <a:pPr>
              <a:defRPr/>
            </a:pPr>
            <a:r>
              <a:rPr lang="en-US" sz="2800">
                <a:solidFill>
                  <a:srgbClr val="FF0000"/>
                </a:solidFill>
              </a:rPr>
              <a:t>But, maybe they have the same weakness?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Dealing With </a:t>
            </a:r>
            <a:r>
              <a:rPr lang="en-US"/>
              <a:t>ApiKey</a:t>
            </a:r>
            <a:endParaRPr lang="he-IL"/>
          </a:p>
        </p:txBody>
      </p:sp>
      <p:sp>
        <p:nvSpPr>
          <p:cNvPr id="3" name="Content Placeholder 2"/>
          <p:cNvSpPr>
            <a:spLocks noGrp="1"/>
          </p:cNvSpPr>
          <p:nvPr>
            <p:ph idx="1"/>
          </p:nvPr>
        </p:nvSpPr>
        <p:spPr bwMode="auto">
          <a:prstGeom prst="rect">
            <a:avLst/>
          </a:prstGeom>
          <a:ln w="12700">
            <a:noFill/>
          </a:ln>
        </p:spPr>
        <p:txBody>
          <a:bodyPr>
            <a:normAutofit/>
          </a:bodyPr>
          <a:lstStyle/>
          <a:p>
            <a:pPr marL="0" indent="0">
              <a:buNone/>
              <a:defRPr/>
            </a:pPr>
            <a:r>
              <a:rPr lang="en-US"/>
              <a:t>Ask the WYSIWYG developers to change</a:t>
            </a:r>
            <a:endParaRPr/>
          </a:p>
          <a:p>
            <a:pPr marL="0" indent="0">
              <a:buNone/>
              <a:defRPr/>
            </a:pPr>
            <a:endParaRPr lang="en-US"/>
          </a:p>
          <a:p>
            <a:pPr marL="0" indent="0">
              <a:buNone/>
              <a:defRPr/>
            </a:pPr>
            <a:endParaRPr lang="en-US"/>
          </a:p>
          <a:p>
            <a:pPr marL="0" indent="0">
              <a:buNone/>
              <a:defRPr/>
            </a:pPr>
            <a:endParaRPr lang="en-US">
              <a:solidFill>
                <a:schemeClr val="accent1"/>
              </a:solidFill>
            </a:endParaRPr>
          </a:p>
        </p:txBody>
      </p:sp>
      <p:sp>
        <p:nvSpPr>
          <p:cNvPr id="6" name="TextBox 5"/>
          <p:cNvSpPr txBox="1"/>
          <p:nvPr/>
        </p:nvSpPr>
        <p:spPr bwMode="auto">
          <a:xfrm>
            <a:off x="5744308" y="2731477"/>
            <a:ext cx="4712677" cy="954107"/>
          </a:xfrm>
          <a:prstGeom prst="rect">
            <a:avLst/>
          </a:prstGeom>
          <a:noFill/>
        </p:spPr>
        <p:txBody>
          <a:bodyPr wrap="square" rtlCol="0">
            <a:spAutoFit/>
          </a:bodyPr>
          <a:lstStyle/>
          <a:p>
            <a:pPr>
              <a:defRPr/>
            </a:pPr>
            <a:r>
              <a:rPr lang="en-US" sz="2800">
                <a:solidFill>
                  <a:srgbClr val="FF0000"/>
                </a:solidFill>
              </a:rPr>
              <a:t>Could take a long time to happen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Who is a good candidate: Signed URL</a:t>
            </a:r>
            <a:endParaRPr lang="he-IL"/>
          </a:p>
        </p:txBody>
      </p:sp>
      <p:sp>
        <p:nvSpPr>
          <p:cNvPr id="3" name="Content Placeholder 2"/>
          <p:cNvSpPr>
            <a:spLocks noGrp="1"/>
          </p:cNvSpPr>
          <p:nvPr>
            <p:ph idx="1"/>
          </p:nvPr>
        </p:nvSpPr>
        <p:spPr bwMode="auto">
          <a:prstGeom prst="rect">
            <a:avLst/>
          </a:prstGeom>
          <a:ln w="12700">
            <a:noFill/>
          </a:ln>
        </p:spPr>
        <p:txBody>
          <a:bodyPr>
            <a:normAutofit fontScale="92500" lnSpcReduction="20000"/>
          </a:bodyPr>
          <a:lstStyle/>
          <a:p>
            <a:pPr>
              <a:defRPr/>
            </a:pPr>
            <a:r>
              <a:rPr lang="en-US"/>
              <a:t>Client asks for a signed URL from the server</a:t>
            </a:r>
            <a:endParaRPr/>
          </a:p>
          <a:p>
            <a:pPr>
              <a:defRPr/>
            </a:pPr>
            <a:r>
              <a:rPr lang="en-US"/>
              <a:t>Server sends an Api key to the CDN</a:t>
            </a:r>
            <a:endParaRPr/>
          </a:p>
          <a:p>
            <a:pPr>
              <a:defRPr/>
            </a:pPr>
            <a:r>
              <a:rPr lang="en-US"/>
              <a:t>The CDN returns a signed URL to the client</a:t>
            </a:r>
            <a:endParaRPr/>
          </a:p>
          <a:p>
            <a:pPr>
              <a:defRPr/>
            </a:pPr>
            <a:r>
              <a:rPr lang="en-US"/>
              <a:t>Our client uses the signed URL for getting the component.</a:t>
            </a:r>
            <a:endParaRPr/>
          </a:p>
          <a:p>
            <a:pPr>
              <a:defRPr/>
            </a:pPr>
            <a:r>
              <a:rPr lang="en-US"/>
              <a:t>The signed URL includes an expiration date.</a:t>
            </a:r>
            <a:endParaRPr/>
          </a:p>
          <a:p>
            <a:pPr marL="0" indent="0">
              <a:buNone/>
              <a:defRPr/>
            </a:pPr>
            <a:endParaRPr lang="en-US"/>
          </a:p>
          <a:p>
            <a:pPr marL="0" indent="0">
              <a:buNone/>
              <a:defRPr/>
            </a:pPr>
            <a:endParaRPr lang="en-US"/>
          </a:p>
          <a:p>
            <a:pPr marL="0" indent="0">
              <a:buNone/>
              <a:defRPr/>
            </a:pPr>
            <a:endParaRPr lang="en-US"/>
          </a:p>
          <a:p>
            <a:pPr marL="0" indent="0">
              <a:buNone/>
              <a:defRPr/>
            </a:pPr>
            <a:r>
              <a:rPr lang="en-US"/>
              <a:t>	</a:t>
            </a:r>
            <a:endParaRPr lang="en-US">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2d:</a:t>
            </a:r>
            <a:br>
              <a:rPr lang="en-US" sz="8000" b="1">
                <a:solidFill>
                  <a:srgbClr val="0070C0"/>
                </a:solidFill>
              </a:rPr>
            </a:br>
            <a:r>
              <a:rPr lang="en-US" sz="8000" b="1">
                <a:solidFill>
                  <a:srgbClr val="0070C0"/>
                </a:solidFill>
              </a:rPr>
              <a:t>Attacking and Defending Angular 17 - CSRF</a:t>
            </a:r>
            <a:br>
              <a:rPr lang="en-US" sz="8000" b="1">
                <a:solidFill>
                  <a:srgbClr val="0070C0"/>
                </a:solidFill>
              </a:rPr>
            </a:b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What is permission?</a:t>
            </a:r>
            <a:endParaRPr lang="he-IL"/>
          </a:p>
        </p:txBody>
      </p:sp>
      <p:sp>
        <p:nvSpPr>
          <p:cNvPr id="5" name="Content Placeholder 4"/>
          <p:cNvSpPr>
            <a:spLocks noGrp="1"/>
          </p:cNvSpPr>
          <p:nvPr>
            <p:ph idx="1"/>
          </p:nvPr>
        </p:nvSpPr>
        <p:spPr bwMode="auto"/>
        <p:txBody>
          <a:bodyPr/>
          <a:lstStyle/>
          <a:p>
            <a:pPr>
              <a:defRPr/>
            </a:pPr>
            <a:r>
              <a:rPr lang="en-US"/>
              <a:t>Allowing to do something</a:t>
            </a:r>
            <a:endParaRPr/>
          </a:p>
          <a:p>
            <a:pPr>
              <a:defRPr/>
            </a:pPr>
            <a:r>
              <a:rPr lang="en-US"/>
              <a:t>If we fail?</a:t>
            </a:r>
            <a:endParaRPr/>
          </a:p>
          <a:p>
            <a:pPr lvl="1">
              <a:defRPr/>
            </a:pPr>
            <a:r>
              <a:rPr lang="en-US"/>
              <a:t>One user can perform actions on behalf of another one</a:t>
            </a:r>
            <a:endParaRPr/>
          </a:p>
          <a:p>
            <a:pPr lvl="1">
              <a:defRPr/>
            </a:pPr>
            <a:r>
              <a:rPr lang="en-US"/>
              <a:t>One user can perform actions on behalf of an admin</a:t>
            </a:r>
            <a:endParaRPr/>
          </a:p>
          <a:p>
            <a:pPr>
              <a:defRPr/>
            </a:pPr>
            <a:r>
              <a:rPr lang="en-US"/>
              <a:t>CSRF – Cross site request forgery</a:t>
            </a:r>
            <a:endParaRPr/>
          </a:p>
          <a:p>
            <a:pPr lvl="1">
              <a:defRPr/>
            </a:pPr>
            <a:r>
              <a:rPr lang="en-US"/>
              <a:t>When attacker tricks users to perform actions</a:t>
            </a:r>
            <a:endParaRPr/>
          </a:p>
          <a:p>
            <a:pPr lvl="1">
              <a:defRPr/>
            </a:pPr>
            <a:r>
              <a:rPr lang="en-US"/>
              <a:t>Hacker’s actions, User’s permissions</a:t>
            </a:r>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pic>
        <p:nvPicPr>
          <p:cNvPr id="9" name="Picture 8"/>
          <p:cNvPicPr>
            <a:picLocks noChangeAspect="1"/>
          </p:cNvPicPr>
          <p:nvPr/>
        </p:nvPicPr>
        <p:blipFill>
          <a:blip r:embed="rId3"/>
          <a:stretch/>
        </p:blipFill>
        <p:spPr bwMode="auto">
          <a:xfrm>
            <a:off x="3643044" y="855225"/>
            <a:ext cx="8642739" cy="5967605"/>
          </a:xfrm>
          <a:prstGeom prst="rect">
            <a:avLst/>
          </a:prstGeom>
          <a:ln w="25400">
            <a:solidFill>
              <a:schemeClr val="accent1"/>
            </a:solidFill>
          </a:ln>
        </p:spPr>
      </p:pic>
      <p:sp>
        <p:nvSpPr>
          <p:cNvPr id="2" name="Title 1"/>
          <p:cNvSpPr>
            <a:spLocks noGrp="1"/>
          </p:cNvSpPr>
          <p:nvPr>
            <p:ph type="title"/>
          </p:nvPr>
        </p:nvSpPr>
        <p:spPr bwMode="auto"/>
        <p:txBody>
          <a:bodyPr>
            <a:normAutofit/>
          </a:bodyPr>
          <a:lstStyle/>
          <a:p>
            <a:pPr>
              <a:defRPr/>
            </a:pPr>
            <a:r>
              <a:rPr lang="en-US"/>
              <a:t>CSRF - PoC</a:t>
            </a:r>
            <a:endParaRPr lang="he-IL"/>
          </a:p>
        </p:txBody>
      </p:sp>
      <p:pic>
        <p:nvPicPr>
          <p:cNvPr id="10" name="Picture 2" descr="Hacker - Free security icons"/>
          <p:cNvPicPr>
            <a:picLocks noChangeAspect="1" noChangeArrowheads="1"/>
          </p:cNvPicPr>
          <p:nvPr/>
        </p:nvPicPr>
        <p:blipFill>
          <a:blip r:embed="rId4"/>
          <a:stretch/>
        </p:blipFill>
        <p:spPr bwMode="auto">
          <a:xfrm>
            <a:off x="11247120" y="5943600"/>
            <a:ext cx="914400" cy="914400"/>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sp>
        <p:nvSpPr>
          <p:cNvPr id="5" name="Content Placeholder 4"/>
          <p:cNvSpPr>
            <a:spLocks noGrp="1"/>
          </p:cNvSpPr>
          <p:nvPr>
            <p:ph idx="1"/>
          </p:nvPr>
        </p:nvSpPr>
        <p:spPr bwMode="auto"/>
        <p:txBody>
          <a:bodyPr/>
          <a:lstStyle/>
          <a:p>
            <a:pPr>
              <a:defRPr/>
            </a:pPr>
            <a:r>
              <a:rPr lang="en-US"/>
              <a:t>How can we protect from CSRF?</a:t>
            </a:r>
            <a:endParaRPr/>
          </a:p>
          <a:p>
            <a:pPr>
              <a:defRPr/>
            </a:pPr>
            <a:endParaRPr lang="en-US"/>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 – partial CSRF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How does </a:t>
            </a:r>
            <a:r>
              <a:rPr lang="en-US" b="1"/>
              <a:t>SameSite</a:t>
            </a:r>
            <a:r>
              <a:rPr lang="en-US" b="1"/>
              <a:t>(Strict/Lax) prevent CSRF?</a:t>
            </a:r>
            <a:br>
              <a:rPr lang="en-US"/>
            </a:b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a:t>
            </a:r>
            <a:r>
              <a:rPr lang="en-US"/>
              <a:t>, </a:t>
            </a:r>
            <a:r>
              <a:rPr lang="en-US" b="1">
                <a:solidFill>
                  <a:srgbClr val="0070C0"/>
                </a:solidFill>
              </a:rPr>
              <a:t>P</a:t>
            </a:r>
            <a:r>
              <a:rPr lang="en-US"/>
              <a:t>rivacy, </a:t>
            </a:r>
            <a:r>
              <a:rPr lang="en-US" b="1">
                <a:solidFill>
                  <a:srgbClr val="0070C0"/>
                </a:solidFill>
              </a:rPr>
              <a:t>P</a:t>
            </a:r>
            <a:r>
              <a:rPr lang="en-US"/>
              <a:t>ermissions – Security is the #1 Priority</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8" name="Ink 7"/>
          <p:cNvPicPr/>
          <p:nvPr/>
        </p:nvPicPr>
        <p:blipFill>
          <a:blip r:embed="rId3"/>
          <a:stretch/>
        </p:blipFill>
        <p:spPr bwMode="auto">
          <a:xfrm>
            <a:off x="1344833" y="1956193"/>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 - Reminder</a:t>
            </a:r>
            <a:endParaRPr lang="he-IL"/>
          </a:p>
        </p:txBody>
      </p:sp>
      <p:sp>
        <p:nvSpPr>
          <p:cNvPr id="3" name="Content Placeholder 2"/>
          <p:cNvSpPr>
            <a:spLocks noGrp="1"/>
          </p:cNvSpPr>
          <p:nvPr>
            <p:ph idx="1"/>
          </p:nvPr>
        </p:nvSpPr>
        <p:spPr bwMode="auto"/>
        <p:txBody>
          <a:bodyPr>
            <a:normAutofit/>
          </a:bodyPr>
          <a:lstStyle/>
          <a:p>
            <a:pPr marL="0" indent="0">
              <a:buNone/>
              <a:defRPr/>
            </a:pPr>
            <a:r>
              <a:rPr lang="en-US" u="sng"/>
              <a:t>SameSite</a:t>
            </a:r>
            <a:r>
              <a:rPr lang="en-US" u="sng"/>
              <a:t>: </a:t>
            </a:r>
            <a:br>
              <a:rPr lang="en-US" u="sng"/>
            </a:br>
            <a:r>
              <a:rPr lang="en-US" b="1"/>
              <a:t>Strict</a:t>
            </a:r>
            <a:r>
              <a:rPr lang="en-US"/>
              <a:t>: Send the cookie only if the user is navigating within the website origin bounds</a:t>
            </a:r>
            <a:endParaRPr/>
          </a:p>
          <a:p>
            <a:pPr marL="0" indent="0">
              <a:buNone/>
              <a:defRPr/>
            </a:pPr>
            <a:endParaRPr lang="en-US"/>
          </a:p>
          <a:p>
            <a:pPr marL="0" indent="0">
              <a:buNone/>
              <a:defRPr/>
            </a:pPr>
            <a:r>
              <a:rPr lang="en-US" b="1"/>
              <a:t>Lax</a:t>
            </a:r>
            <a:r>
              <a:rPr lang="en-US"/>
              <a:t>: Cookies are not sent on normal cross-site </a:t>
            </a:r>
            <a:r>
              <a:rPr lang="en-US"/>
              <a:t>subrequests</a:t>
            </a:r>
            <a:r>
              <a:rPr lang="en-US"/>
              <a:t> ( i.e., Load images/frames into a third-party site), but are sent when a user is navigating away from the origin site (i.e., Following a link).</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 – partial CSRF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How CSRF Works</a:t>
            </a:r>
            <a:br>
              <a:rPr lang="en-US"/>
            </a:br>
            <a:r>
              <a:rPr lang="en-US"/>
              <a:t>A CSRF attack exploits the trust that a site has in a user's browser. Essentially, it tricks the user's browser into sending a request to a web application where the user is already authenticated, using cookies that are automatically included with requests to that domain. This can result in unwanted actions being performed on the user's behalf without their consent.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Cookie Security Features – partial CSRF protection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How Does </a:t>
            </a:r>
            <a:r>
              <a:rPr lang="en-US" b="1"/>
              <a:t>SameSite</a:t>
            </a:r>
            <a:r>
              <a:rPr lang="en-US" b="1"/>
              <a:t> prevent CSRF?</a:t>
            </a:r>
            <a:br>
              <a:rPr lang="en-US"/>
            </a:br>
            <a:r>
              <a:rPr lang="en-US"/>
              <a:t>Cookies are sent with same-site requests and with cross-site top-level navigations that use safe methods (like GET).</a:t>
            </a:r>
            <a:endParaRPr/>
          </a:p>
          <a:p>
            <a:pPr marL="0" indent="0">
              <a:buNone/>
              <a:defRPr/>
            </a:pPr>
            <a:endParaRPr lang="en-US"/>
          </a:p>
          <a:p>
            <a:pPr marL="0" indent="0">
              <a:buNone/>
              <a:defRPr/>
            </a:pPr>
            <a:r>
              <a:rPr lang="en-US"/>
              <a:t>This setting prevents cookies from being sent on requests initiated by third-party websites in sub-resources or in </a:t>
            </a:r>
            <a:r>
              <a:rPr lang="en-US"/>
              <a:t>iframes</a:t>
            </a:r>
            <a:r>
              <a:rPr lang="en-US"/>
              <a:t>, or via POST requests, which are commonly used in CSRF attacks.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sp>
        <p:nvSpPr>
          <p:cNvPr id="5" name="Content Placeholder 4"/>
          <p:cNvSpPr>
            <a:spLocks noGrp="1"/>
          </p:cNvSpPr>
          <p:nvPr>
            <p:ph idx="1"/>
          </p:nvPr>
        </p:nvSpPr>
        <p:spPr bwMode="auto"/>
        <p:txBody>
          <a:bodyPr/>
          <a:lstStyle/>
          <a:p>
            <a:pPr>
              <a:defRPr/>
            </a:pPr>
            <a:r>
              <a:rPr lang="en-US"/>
              <a:t>Find how to protect from CSRF</a:t>
            </a:r>
            <a:endParaRPr/>
          </a:p>
          <a:p>
            <a:pPr>
              <a:defRPr/>
            </a:pPr>
            <a:r>
              <a:rPr lang="en-US"/>
              <a:t>Is </a:t>
            </a:r>
            <a:r>
              <a:rPr lang="en-US"/>
              <a:t>SameSite</a:t>
            </a:r>
            <a:r>
              <a:rPr lang="en-US"/>
              <a:t> option enough?</a:t>
            </a:r>
            <a:endParaRPr/>
          </a:p>
          <a:p>
            <a:pPr>
              <a:defRPr/>
            </a:pPr>
            <a:r>
              <a:rPr lang="en-US"/>
              <a:t>What else?</a:t>
            </a:r>
            <a:endParaRPr/>
          </a:p>
          <a:p>
            <a:pPr>
              <a:defRPr/>
            </a:pPr>
            <a:endParaRPr lang="en-US"/>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sp>
        <p:nvSpPr>
          <p:cNvPr id="5" name="Content Placeholder 4"/>
          <p:cNvSpPr>
            <a:spLocks noGrp="1"/>
          </p:cNvSpPr>
          <p:nvPr>
            <p:ph idx="1"/>
          </p:nvPr>
        </p:nvSpPr>
        <p:spPr bwMode="auto"/>
        <p:txBody>
          <a:bodyPr/>
          <a:lstStyle/>
          <a:p>
            <a:pPr>
              <a:defRPr/>
            </a:pPr>
            <a:r>
              <a:rPr lang="en-US"/>
              <a:t>Where do we put the solution?</a:t>
            </a:r>
            <a:endParaRPr/>
          </a:p>
          <a:p>
            <a:pPr lvl="1">
              <a:defRPr/>
            </a:pPr>
            <a:r>
              <a:rPr lang="en-US"/>
              <a:t>Angular?</a:t>
            </a:r>
            <a:endParaRPr/>
          </a:p>
          <a:p>
            <a:pPr lvl="1">
              <a:defRPr/>
            </a:pPr>
            <a:r>
              <a:rPr lang="en-US"/>
              <a:t>.NET?</a:t>
            </a:r>
            <a:endParaRPr/>
          </a:p>
          <a:p>
            <a:pPr>
              <a:defRPr/>
            </a:pPr>
            <a:endParaRPr lang="en-US"/>
          </a:p>
          <a:p>
            <a:pPr>
              <a:defRPr/>
            </a:pPr>
            <a:endParaRPr lang="en-US"/>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pic>
        <p:nvPicPr>
          <p:cNvPr id="14" name="Picture 13"/>
          <p:cNvPicPr>
            <a:picLocks noChangeAspect="1"/>
          </p:cNvPicPr>
          <p:nvPr/>
        </p:nvPicPr>
        <p:blipFill>
          <a:blip r:embed="rId4"/>
          <a:stretch/>
        </p:blipFill>
        <p:spPr bwMode="auto">
          <a:xfrm>
            <a:off x="757878" y="1802461"/>
            <a:ext cx="6573167" cy="3829584"/>
          </a:xfrm>
          <a:prstGeom prst="rect">
            <a:avLst/>
          </a:prstGeom>
          <a:ln w="25400">
            <a:solidFill>
              <a:schemeClr val="accent1"/>
            </a:solidFill>
          </a:ln>
        </p:spPr>
      </p:pic>
      <p:sp>
        <p:nvSpPr>
          <p:cNvPr id="15" name="TextBox 14"/>
          <p:cNvSpPr txBox="1"/>
          <p:nvPr/>
        </p:nvSpPr>
        <p:spPr bwMode="auto">
          <a:xfrm>
            <a:off x="4558472" y="2011401"/>
            <a:ext cx="6875650" cy="369332"/>
          </a:xfrm>
          <a:prstGeom prst="rect">
            <a:avLst/>
          </a:prstGeom>
          <a:noFill/>
        </p:spPr>
        <p:txBody>
          <a:bodyPr wrap="square">
            <a:spAutoFit/>
          </a:bodyPr>
          <a:lstStyle/>
          <a:p>
            <a:pPr algn="ctr">
              <a:defRPr/>
            </a:pPr>
            <a:r>
              <a:rPr lang="en-US" b="1" i="0" u="none" strike="noStrike">
                <a:solidFill>
                  <a:srgbClr val="0070C0"/>
                </a:solidFill>
                <a:highlight>
                  <a:srgbClr val="FAFAFA"/>
                </a:highlight>
                <a:latin typeface="Space Grotesk"/>
              </a:rPr>
              <a:t>.NET 8.0 Web Api, </a:t>
            </a:r>
            <a:r>
              <a:rPr lang="en-US" b="1" i="0" u="none" strike="noStrike">
                <a:solidFill>
                  <a:srgbClr val="0070C0"/>
                </a:solidFill>
                <a:highlight>
                  <a:srgbClr val="FAFAFA"/>
                </a:highlight>
                <a:latin typeface="Space Grotesk"/>
              </a:rPr>
              <a:t>program.cs</a:t>
            </a:r>
            <a:endParaRPr lang="en-US" b="1" i="0" u="none" strike="noStrike">
              <a:solidFill>
                <a:srgbClr val="0070C0"/>
              </a:solidFill>
              <a:highlight>
                <a:srgbClr val="FAFAFA"/>
              </a:highlight>
              <a:latin typeface="Space Grotesk"/>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pic>
        <p:nvPicPr>
          <p:cNvPr id="5" name="Picture 4"/>
          <p:cNvPicPr>
            <a:picLocks noChangeAspect="1"/>
          </p:cNvPicPr>
          <p:nvPr/>
        </p:nvPicPr>
        <p:blipFill>
          <a:blip r:embed="rId4"/>
          <a:stretch/>
        </p:blipFill>
        <p:spPr bwMode="auto">
          <a:xfrm>
            <a:off x="790341" y="1656624"/>
            <a:ext cx="6935168" cy="5201376"/>
          </a:xfrm>
          <a:prstGeom prst="rect">
            <a:avLst/>
          </a:prstGeom>
          <a:ln w="25400">
            <a:solidFill>
              <a:schemeClr val="accent1"/>
            </a:solidFill>
          </a:ln>
        </p:spPr>
      </p:pic>
      <p:sp>
        <p:nvSpPr>
          <p:cNvPr id="6" name="TextBox 5"/>
          <p:cNvSpPr txBox="1"/>
          <p:nvPr/>
        </p:nvSpPr>
        <p:spPr bwMode="auto">
          <a:xfrm>
            <a:off x="4558472" y="2011401"/>
            <a:ext cx="6875650" cy="369332"/>
          </a:xfrm>
          <a:prstGeom prst="rect">
            <a:avLst/>
          </a:prstGeom>
          <a:noFill/>
        </p:spPr>
        <p:txBody>
          <a:bodyPr wrap="square">
            <a:spAutoFit/>
          </a:bodyPr>
          <a:lstStyle/>
          <a:p>
            <a:pPr algn="ctr">
              <a:defRPr/>
            </a:pPr>
            <a:r>
              <a:rPr lang="en-US" b="1" i="0" u="none" strike="noStrike">
                <a:solidFill>
                  <a:srgbClr val="0070C0"/>
                </a:solidFill>
                <a:highlight>
                  <a:srgbClr val="FAFAFA"/>
                </a:highlight>
                <a:latin typeface="Space Grotesk"/>
              </a:rPr>
              <a:t>.NET 8.0 Web Api, </a:t>
            </a:r>
            <a:r>
              <a:rPr lang="en-US" b="1" i="0" u="none" strike="noStrike">
                <a:solidFill>
                  <a:srgbClr val="0070C0"/>
                </a:solidFill>
                <a:highlight>
                  <a:srgbClr val="FAFAFA"/>
                </a:highlight>
                <a:latin typeface="Space Grotesk"/>
              </a:rPr>
              <a:t>program.cs</a:t>
            </a:r>
            <a:endParaRPr lang="en-US" b="1" i="0" u="none" strike="noStrike">
              <a:solidFill>
                <a:srgbClr val="0070C0"/>
              </a:solidFill>
              <a:highlight>
                <a:srgbClr val="FAFAFA"/>
              </a:highlight>
              <a:latin typeface="Space Grotesk"/>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sp>
        <p:nvSpPr>
          <p:cNvPr id="6" name="TextBox 5"/>
          <p:cNvSpPr txBox="1"/>
          <p:nvPr/>
        </p:nvSpPr>
        <p:spPr bwMode="auto">
          <a:xfrm>
            <a:off x="5886973" y="2947525"/>
            <a:ext cx="6875650" cy="369332"/>
          </a:xfrm>
          <a:prstGeom prst="rect">
            <a:avLst/>
          </a:prstGeom>
          <a:noFill/>
        </p:spPr>
        <p:txBody>
          <a:bodyPr wrap="square">
            <a:spAutoFit/>
          </a:bodyPr>
          <a:lstStyle/>
          <a:p>
            <a:pPr algn="ctr">
              <a:defRPr/>
            </a:pPr>
            <a:r>
              <a:rPr lang="en-US" b="1" i="0" u="none" strike="noStrike">
                <a:solidFill>
                  <a:srgbClr val="FF0000"/>
                </a:solidFill>
                <a:highlight>
                  <a:srgbClr val="FAFAFA"/>
                </a:highlight>
                <a:latin typeface="Space Grotesk"/>
              </a:rPr>
              <a:t>Angular 17</a:t>
            </a:r>
            <a:endParaRPr/>
          </a:p>
        </p:txBody>
      </p:sp>
      <p:pic>
        <p:nvPicPr>
          <p:cNvPr id="7" name="Picture 6"/>
          <p:cNvPicPr>
            <a:picLocks noChangeAspect="1"/>
          </p:cNvPicPr>
          <p:nvPr/>
        </p:nvPicPr>
        <p:blipFill>
          <a:blip r:embed="rId4"/>
          <a:stretch/>
        </p:blipFill>
        <p:spPr bwMode="auto">
          <a:xfrm>
            <a:off x="648393" y="1802461"/>
            <a:ext cx="6694366" cy="4776754"/>
          </a:xfrm>
          <a:prstGeom prst="rect">
            <a:avLst/>
          </a:prstGeom>
        </p:spPr>
      </p:pic>
      <p:sp>
        <p:nvSpPr>
          <p:cNvPr id="8" name="TextBox 7"/>
          <p:cNvSpPr txBox="1"/>
          <p:nvPr/>
        </p:nvSpPr>
        <p:spPr bwMode="auto">
          <a:xfrm>
            <a:off x="8286084" y="3996314"/>
            <a:ext cx="2077428" cy="369332"/>
          </a:xfrm>
          <a:prstGeom prst="rect">
            <a:avLst/>
          </a:prstGeom>
          <a:noFill/>
        </p:spPr>
        <p:txBody>
          <a:bodyPr wrap="none" rtlCol="0">
            <a:spAutoFit/>
          </a:bodyPr>
          <a:lstStyle/>
          <a:p>
            <a:pPr>
              <a:defRPr/>
            </a:pPr>
            <a:r>
              <a:rPr lang="en-US">
                <a:solidFill>
                  <a:srgbClr val="0070C0"/>
                </a:solidFill>
              </a:rPr>
              <a:t>Creating Interceptor</a:t>
            </a:r>
            <a:endParaRPr/>
          </a:p>
        </p:txBody>
      </p:sp>
      <p:cxnSp>
        <p:nvCxnSpPr>
          <p:cNvPr id="10" name="Straight Arrow Connector 9"/>
          <p:cNvCxnSpPr>
            <a:cxnSpLocks/>
            <a:stCxn id="7" idx="3"/>
            <a:endCxn id="8" idx="1"/>
          </p:cNvCxnSpPr>
          <p:nvPr/>
        </p:nvCxnSpPr>
        <p:spPr bwMode="auto">
          <a:xfrm flipV="1">
            <a:off x="7342759" y="4180980"/>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Angular - Property binding"/>
          <p:cNvPicPr>
            <a:picLocks noChangeAspect="1" noChangeArrowheads="1"/>
          </p:cNvPicPr>
          <p:nvPr/>
        </p:nvPicPr>
        <p:blipFill>
          <a:blip r:embed="rId5"/>
          <a:stretch/>
        </p:blipFill>
        <p:spPr bwMode="auto">
          <a:xfrm>
            <a:off x="8768682" y="1632162"/>
            <a:ext cx="998698" cy="1315363"/>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Protect permissions (against CSRF)</a:t>
            </a:r>
            <a:endParaRPr lang="he-IL"/>
          </a:p>
        </p:txBody>
      </p:sp>
      <p:pic>
        <p:nvPicPr>
          <p:cNvPr id="3" name="Graphic 2" descr="Programmer female with solid fill"/>
          <p:cNvPicPr>
            <a:picLocks noChangeAspect="1"/>
          </p:cNvPicPr>
          <p:nvPr/>
        </p:nvPicPr>
        <p:blipFill>
          <a:blip r:embed="rId3"/>
          <a:stretch/>
        </p:blipFill>
        <p:spPr bwMode="auto">
          <a:xfrm>
            <a:off x="11207262" y="5750168"/>
            <a:ext cx="914400" cy="914400"/>
          </a:xfrm>
          <a:prstGeom prst="rect">
            <a:avLst/>
          </a:prstGeom>
        </p:spPr>
      </p:pic>
      <p:pic>
        <p:nvPicPr>
          <p:cNvPr id="5" name="Picture 4"/>
          <p:cNvPicPr>
            <a:picLocks noChangeAspect="1"/>
          </p:cNvPicPr>
          <p:nvPr/>
        </p:nvPicPr>
        <p:blipFill>
          <a:blip r:embed="rId4"/>
          <a:stretch/>
        </p:blipFill>
        <p:spPr bwMode="auto">
          <a:xfrm>
            <a:off x="757878" y="2011401"/>
            <a:ext cx="5496692" cy="485843"/>
          </a:xfrm>
          <a:prstGeom prst="rect">
            <a:avLst/>
          </a:prstGeom>
        </p:spPr>
      </p:pic>
      <p:pic>
        <p:nvPicPr>
          <p:cNvPr id="9" name="Picture 8"/>
          <p:cNvPicPr>
            <a:picLocks noChangeAspect="1"/>
          </p:cNvPicPr>
          <p:nvPr/>
        </p:nvPicPr>
        <p:blipFill>
          <a:blip r:embed="rId5"/>
          <a:stretch/>
        </p:blipFill>
        <p:spPr bwMode="auto">
          <a:xfrm>
            <a:off x="757878" y="2497244"/>
            <a:ext cx="2943636" cy="2238687"/>
          </a:xfrm>
          <a:prstGeom prst="rect">
            <a:avLst/>
          </a:prstGeom>
        </p:spPr>
      </p:pic>
      <p:sp>
        <p:nvSpPr>
          <p:cNvPr id="12" name="TextBox 11"/>
          <p:cNvSpPr txBox="1"/>
          <p:nvPr/>
        </p:nvSpPr>
        <p:spPr bwMode="auto">
          <a:xfrm>
            <a:off x="4710545" y="3165407"/>
            <a:ext cx="4183005" cy="369332"/>
          </a:xfrm>
          <a:prstGeom prst="rect">
            <a:avLst/>
          </a:prstGeom>
          <a:noFill/>
        </p:spPr>
        <p:txBody>
          <a:bodyPr wrap="none" rtlCol="0">
            <a:spAutoFit/>
          </a:bodyPr>
          <a:lstStyle/>
          <a:p>
            <a:pPr>
              <a:defRPr/>
            </a:pPr>
            <a:r>
              <a:rPr lang="en-US">
                <a:solidFill>
                  <a:srgbClr val="0070C0"/>
                </a:solidFill>
              </a:rPr>
              <a:t>Register the interceptor in the app module</a:t>
            </a:r>
            <a:endParaRPr/>
          </a:p>
        </p:txBody>
      </p:sp>
      <p:cxnSp>
        <p:nvCxnSpPr>
          <p:cNvPr id="13" name="Straight Arrow Connector 12"/>
          <p:cNvCxnSpPr>
            <a:cxnSpLocks/>
            <a:endCxn id="12" idx="1"/>
          </p:cNvCxnSpPr>
          <p:nvPr/>
        </p:nvCxnSpPr>
        <p:spPr bwMode="auto">
          <a:xfrm flipV="1">
            <a:off x="3767220" y="3350072"/>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bwMode="auto">
          <a:xfrm>
            <a:off x="920153" y="5377934"/>
            <a:ext cx="3318729" cy="369332"/>
          </a:xfrm>
          <a:prstGeom prst="rect">
            <a:avLst/>
          </a:prstGeom>
          <a:noFill/>
        </p:spPr>
        <p:txBody>
          <a:bodyPr wrap="none" rtlCol="0">
            <a:spAutoFit/>
          </a:bodyPr>
          <a:lstStyle/>
          <a:p>
            <a:pPr>
              <a:defRPr/>
            </a:pPr>
            <a:r>
              <a:rPr lang="en-US">
                <a:solidFill>
                  <a:srgbClr val="0070C0"/>
                </a:solidFill>
              </a:rPr>
              <a:t>Invoking get with </a:t>
            </a:r>
            <a:r>
              <a:rPr lang="en-US">
                <a:solidFill>
                  <a:srgbClr val="0070C0"/>
                </a:solidFill>
              </a:rPr>
              <a:t>withCredentials</a:t>
            </a:r>
            <a:endParaRPr lang="en-US">
              <a:solidFill>
                <a:srgbClr val="0070C0"/>
              </a:solidFill>
            </a:endParaRPr>
          </a:p>
        </p:txBody>
      </p:sp>
      <p:cxnSp>
        <p:nvCxnSpPr>
          <p:cNvPr id="16" name="Straight Arrow Connector 15"/>
          <p:cNvCxnSpPr>
            <a:cxnSpLocks/>
            <a:endCxn id="14" idx="3"/>
          </p:cNvCxnSpPr>
          <p:nvPr/>
        </p:nvCxnSpPr>
        <p:spPr bwMode="auto">
          <a:xfrm flipH="1">
            <a:off x="4238882" y="5562600"/>
            <a:ext cx="789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5886973" y="2947525"/>
            <a:ext cx="6875650" cy="369332"/>
          </a:xfrm>
          <a:prstGeom prst="rect">
            <a:avLst/>
          </a:prstGeom>
          <a:noFill/>
        </p:spPr>
        <p:txBody>
          <a:bodyPr wrap="square">
            <a:spAutoFit/>
          </a:bodyPr>
          <a:lstStyle/>
          <a:p>
            <a:pPr algn="ctr">
              <a:defRPr/>
            </a:pPr>
            <a:r>
              <a:rPr lang="en-US" b="1" i="0" u="none" strike="noStrike">
                <a:solidFill>
                  <a:srgbClr val="FF0000"/>
                </a:solidFill>
                <a:highlight>
                  <a:srgbClr val="FAFAFA"/>
                </a:highlight>
                <a:latin typeface="Space Grotesk"/>
              </a:rPr>
              <a:t>Angular 17</a:t>
            </a:r>
            <a:endParaRPr/>
          </a:p>
        </p:txBody>
      </p:sp>
      <p:pic>
        <p:nvPicPr>
          <p:cNvPr id="18" name="Picture 2" descr="Angular - Property binding"/>
          <p:cNvPicPr>
            <a:picLocks noChangeAspect="1" noChangeArrowheads="1"/>
          </p:cNvPicPr>
          <p:nvPr/>
        </p:nvPicPr>
        <p:blipFill>
          <a:blip r:embed="rId6"/>
          <a:stretch/>
        </p:blipFill>
        <p:spPr bwMode="auto">
          <a:xfrm>
            <a:off x="8768682" y="1632162"/>
            <a:ext cx="998698" cy="1315363"/>
          </a:xfrm>
          <a:prstGeom prst="rect">
            <a:avLst/>
          </a:prstGeom>
          <a:noFill/>
        </p:spPr>
      </p:pic>
      <p:pic>
        <p:nvPicPr>
          <p:cNvPr id="20" name="Picture 19"/>
          <p:cNvPicPr>
            <a:picLocks noChangeAspect="1"/>
          </p:cNvPicPr>
          <p:nvPr/>
        </p:nvPicPr>
        <p:blipFill>
          <a:blip r:embed="rId7"/>
          <a:stretch/>
        </p:blipFill>
        <p:spPr bwMode="auto">
          <a:xfrm>
            <a:off x="5098786" y="5226014"/>
            <a:ext cx="6173061" cy="85737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pic>
        <p:nvPicPr>
          <p:cNvPr id="9" name="Picture 8"/>
          <p:cNvPicPr>
            <a:picLocks noChangeAspect="1"/>
          </p:cNvPicPr>
          <p:nvPr/>
        </p:nvPicPr>
        <p:blipFill>
          <a:blip r:embed="rId3"/>
          <a:stretch/>
        </p:blipFill>
        <p:spPr bwMode="auto">
          <a:xfrm>
            <a:off x="3643044" y="855225"/>
            <a:ext cx="8642739" cy="5967605"/>
          </a:xfrm>
          <a:prstGeom prst="rect">
            <a:avLst/>
          </a:prstGeom>
          <a:ln w="25400">
            <a:solidFill>
              <a:schemeClr val="accent1"/>
            </a:solidFill>
          </a:ln>
        </p:spPr>
      </p:pic>
      <p:sp>
        <p:nvSpPr>
          <p:cNvPr id="2" name="Title 1"/>
          <p:cNvSpPr>
            <a:spLocks noGrp="1"/>
          </p:cNvSpPr>
          <p:nvPr>
            <p:ph type="title"/>
          </p:nvPr>
        </p:nvSpPr>
        <p:spPr bwMode="auto"/>
        <p:txBody>
          <a:bodyPr>
            <a:normAutofit/>
          </a:bodyPr>
          <a:lstStyle/>
          <a:p>
            <a:pPr>
              <a:defRPr/>
            </a:pPr>
            <a:r>
              <a:rPr lang="en-US"/>
              <a:t>CSRF - PoC</a:t>
            </a:r>
            <a:endParaRPr lang="he-IL"/>
          </a:p>
        </p:txBody>
      </p:sp>
      <p:pic>
        <p:nvPicPr>
          <p:cNvPr id="10" name="Picture 2" descr="Hacker - Free security icons"/>
          <p:cNvPicPr>
            <a:picLocks noChangeAspect="1" noChangeArrowheads="1"/>
          </p:cNvPicPr>
          <p:nvPr/>
        </p:nvPicPr>
        <p:blipFill>
          <a:blip r:embed="rId4"/>
          <a:stretch/>
        </p:blipFill>
        <p:spPr bwMode="auto">
          <a:xfrm>
            <a:off x="11247120" y="5943600"/>
            <a:ext cx="914400" cy="914400"/>
          </a:xfrm>
          <a:prstGeom prst="rect">
            <a:avLst/>
          </a:prstGeom>
          <a:noFill/>
        </p:spPr>
      </p:pic>
      <p:sp>
        <p:nvSpPr>
          <p:cNvPr id="3" name="TextBox 2"/>
          <p:cNvSpPr txBox="1"/>
          <p:nvPr/>
        </p:nvSpPr>
        <p:spPr bwMode="auto">
          <a:xfrm>
            <a:off x="457199" y="2754923"/>
            <a:ext cx="2954215" cy="584775"/>
          </a:xfrm>
          <a:prstGeom prst="rect">
            <a:avLst/>
          </a:prstGeom>
          <a:noFill/>
        </p:spPr>
        <p:txBody>
          <a:bodyPr wrap="square" rtlCol="0">
            <a:spAutoFit/>
          </a:bodyPr>
          <a:lstStyle/>
          <a:p>
            <a:pPr>
              <a:defRPr/>
            </a:pPr>
            <a:r>
              <a:rPr lang="en-US" sz="3200">
                <a:solidFill>
                  <a:srgbClr val="0070C0"/>
                </a:solidFill>
              </a:rPr>
              <a:t>Check Again </a:t>
            </a:r>
            <a:r>
              <a:rPr lang="en-US" sz="3200">
                <a:solidFill>
                  <a:srgbClr val="0070C0"/>
                </a:solidFill>
              </a:rPr>
              <a:t></a:t>
            </a:r>
            <a:endParaRPr lang="en-US" sz="3200">
              <a:solidFill>
                <a:srgbClr val="0070C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48393" y="951358"/>
            <a:ext cx="11543608" cy="851102"/>
          </a:xfrm>
        </p:spPr>
        <p:txBody>
          <a:bodyPr/>
          <a:lstStyle/>
          <a:p>
            <a:pPr>
              <a:defRPr/>
            </a:pPr>
            <a:r>
              <a:rPr lang="en-US"/>
              <a:t>Workshop Outline</a:t>
            </a:r>
            <a:endParaRPr lang="he-IL"/>
          </a:p>
        </p:txBody>
      </p:sp>
      <p:sp>
        <p:nvSpPr>
          <p:cNvPr id="3" name="Content Placeholder 2"/>
          <p:cNvSpPr>
            <a:spLocks noGrp="1"/>
          </p:cNvSpPr>
          <p:nvPr>
            <p:ph idx="1"/>
          </p:nvPr>
        </p:nvSpPr>
        <p:spPr bwMode="auto"/>
        <p:txBody>
          <a:bodyPr>
            <a:normAutofit/>
          </a:bodyPr>
          <a:lstStyle/>
          <a:p>
            <a:pPr marL="742950" indent="-742950">
              <a:buFont typeface="+mj-lt"/>
              <a:buAutoNum type="arabicPeriod"/>
              <a:defRPr/>
            </a:pPr>
            <a:r>
              <a:rPr lang="en-US"/>
              <a:t>Getting To Know The Lab Environment</a:t>
            </a:r>
            <a:endParaRPr/>
          </a:p>
          <a:p>
            <a:pPr marL="742950" indent="-742950">
              <a:buFont typeface="+mj-lt"/>
              <a:buAutoNum type="arabicPeriod"/>
              <a:defRPr/>
            </a:pPr>
            <a:r>
              <a:rPr lang="en-US"/>
              <a:t>Attacks against Angular17 and protections</a:t>
            </a:r>
            <a:endParaRPr/>
          </a:p>
          <a:p>
            <a:pPr marL="971550" lvl="1" indent="-514350">
              <a:buFont typeface="+mj-lt"/>
              <a:buAutoNum type="alphaLcPeriod"/>
              <a:defRPr/>
            </a:pPr>
            <a:r>
              <a:rPr lang="en-US"/>
              <a:t>XSS protection </a:t>
            </a:r>
            <a:endParaRPr/>
          </a:p>
          <a:p>
            <a:pPr marL="971550" lvl="1" indent="-514350">
              <a:buFont typeface="+mj-lt"/>
              <a:buAutoNum type="alphaLcPeriod"/>
              <a:defRPr/>
            </a:pPr>
            <a:r>
              <a:rPr lang="en-US"/>
              <a:t>Unpatched component – exploiting and mitigating vulnerable third party</a:t>
            </a:r>
            <a:endParaRPr/>
          </a:p>
          <a:p>
            <a:pPr marL="971550" lvl="1" indent="-514350">
              <a:buFont typeface="+mj-lt"/>
              <a:buAutoNum type="alphaLcPeriod"/>
              <a:defRPr/>
            </a:pPr>
            <a:r>
              <a:rPr lang="en-US"/>
              <a:t>CSRF and Cookies security features</a:t>
            </a:r>
            <a:endParaRPr/>
          </a:p>
          <a:p>
            <a:pPr marL="971550" lvl="1" indent="-514350">
              <a:buFont typeface="+mj-lt"/>
              <a:buAutoNum type="alphaLcPeriod"/>
              <a:defRPr/>
            </a:pPr>
            <a:r>
              <a:rPr lang="en-US"/>
              <a:t>anti-CSRF mechanism</a:t>
            </a:r>
            <a:endParaRPr/>
          </a:p>
          <a:p>
            <a:pPr marL="971550" lvl="1" indent="-514350">
              <a:buFont typeface="+mj-lt"/>
              <a:buAutoNum type="alphaLcPeriod"/>
              <a:defRPr/>
            </a:pPr>
            <a:r>
              <a:rPr lang="en-US"/>
              <a:t>Oh no, Secrets in the client</a:t>
            </a:r>
            <a:endParaRPr/>
          </a:p>
          <a:p>
            <a:pPr marL="0" indent="0">
              <a:buNone/>
              <a:defRPr/>
            </a:pPr>
            <a:endParaRPr lang="en-US"/>
          </a:p>
          <a:p>
            <a:pPr marL="742950" indent="-742950">
              <a:buFont typeface="+mj-lt"/>
              <a:buAutoNum type="arabicPeriod"/>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3:</a:t>
            </a:r>
            <a:br>
              <a:rPr lang="en-US" sz="8000" b="1">
                <a:solidFill>
                  <a:srgbClr val="0070C0"/>
                </a:solidFill>
              </a:rPr>
            </a:br>
            <a:r>
              <a:rPr lang="en-US" sz="8000" b="1">
                <a:solidFill>
                  <a:srgbClr val="0070C0"/>
                </a:solidFill>
              </a:rPr>
              <a:t>Attacking and Defending </a:t>
            </a:r>
            <a:r>
              <a:rPr lang="en-US" sz="8000" b="1">
                <a:solidFill>
                  <a:srgbClr val="0070C0"/>
                </a:solidFill>
              </a:rPr>
              <a:t>.net</a:t>
            </a:r>
            <a:r>
              <a:rPr lang="en-US" sz="8000" b="1">
                <a:solidFill>
                  <a:srgbClr val="0070C0"/>
                </a:solidFill>
              </a:rPr>
              <a:t> core 8 web </a:t>
            </a:r>
            <a:r>
              <a:rPr lang="en-US" sz="8000" b="1">
                <a:solidFill>
                  <a:srgbClr val="0070C0"/>
                </a:solidFill>
              </a:rPr>
              <a:t>api</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normAutofit fontScale="90000"/>
          </a:bodyPr>
          <a:lstStyle/>
          <a:p>
            <a:pPr>
              <a:defRPr/>
            </a:pPr>
            <a:r>
              <a:rPr lang="en-US" sz="8000" b="1">
                <a:solidFill>
                  <a:srgbClr val="0070C0"/>
                </a:solidFill>
              </a:rPr>
              <a:t>Part 3a:</a:t>
            </a:r>
            <a:br>
              <a:rPr lang="en-US" sz="8000" b="1">
                <a:solidFill>
                  <a:srgbClr val="0070C0"/>
                </a:solidFill>
              </a:rPr>
            </a:br>
            <a:r>
              <a:rPr lang="en-US" sz="8000" b="1">
                <a:solidFill>
                  <a:srgbClr val="0070C0"/>
                </a:solidFill>
              </a:rPr>
              <a:t>Attacking and Defending </a:t>
            </a:r>
            <a:r>
              <a:rPr lang="en-US" sz="8000" b="1">
                <a:solidFill>
                  <a:srgbClr val="0070C0"/>
                </a:solidFill>
              </a:rPr>
              <a:t>.net</a:t>
            </a:r>
            <a:r>
              <a:rPr lang="en-US" sz="8000" b="1">
                <a:solidFill>
                  <a:srgbClr val="0070C0"/>
                </a:solidFill>
              </a:rPr>
              <a:t> core 8 web </a:t>
            </a:r>
            <a:r>
              <a:rPr lang="en-US" sz="8000" b="1">
                <a:solidFill>
                  <a:srgbClr val="0070C0"/>
                </a:solidFill>
              </a:rPr>
              <a:t>api</a:t>
            </a:r>
            <a:r>
              <a:rPr lang="en-US" sz="8000" b="1">
                <a:solidFill>
                  <a:srgbClr val="0070C0"/>
                </a:solidFill>
              </a:rPr>
              <a:t> – File Upload</a:t>
            </a:r>
            <a:endParaRPr lang="he-IL" sz="8000"/>
          </a:p>
        </p:txBody>
      </p:sp>
      <p:sp>
        <p:nvSpPr>
          <p:cNvPr id="3" name="Title 1"/>
          <p:cNvSpPr txBox="1"/>
          <p:nvPr/>
        </p:nvSpPr>
        <p:spPr bwMode="auto">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a:lnSpc>
                <a:spcPct val="90000"/>
              </a:lnSpc>
              <a:spcBef>
                <a:spcPts val="0"/>
              </a:spcBef>
              <a:buNone/>
              <a:defRPr sz="4400">
                <a:solidFill>
                  <a:schemeClr val="tx1"/>
                </a:solidFill>
                <a:latin typeface="+mj-lt"/>
                <a:ea typeface="+mj-ea"/>
                <a:cs typeface="+mj-cs"/>
              </a:defRPr>
            </a:lvl1pPr>
          </a:lstStyle>
          <a:p>
            <a:pPr>
              <a:defRPr/>
            </a:pPr>
            <a:endParaRPr lang="he-IL"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lstStyle/>
          <a:p>
            <a:pPr marL="0" indent="0">
              <a:buNone/>
              <a:defRPr/>
            </a:pPr>
            <a:r>
              <a:rPr lang="en-US" b="1"/>
              <a:t>Hackers LOVE to upload!</a:t>
            </a:r>
            <a:endParaRPr/>
          </a:p>
          <a:p>
            <a:pPr marL="0" indent="0">
              <a:buNone/>
              <a:defRPr/>
            </a:pPr>
            <a:r>
              <a:rPr lang="en-US"/>
              <a:t>Try to upload a file.</a:t>
            </a:r>
            <a:endParaRPr/>
          </a:p>
          <a:p>
            <a:pPr marL="0" indent="0">
              <a:buNone/>
              <a:defRPr/>
            </a:pPr>
            <a:r>
              <a:rPr lang="en-US"/>
              <a:t>What files can you upload?</a:t>
            </a:r>
            <a:endParaRPr/>
          </a:p>
          <a:p>
            <a:pPr marL="0" indent="0">
              <a:buNone/>
              <a:defRPr/>
            </a:pPr>
            <a:r>
              <a:rPr lang="en-US"/>
              <a:t>What can you do with those files?</a:t>
            </a:r>
            <a:endParaRPr/>
          </a:p>
          <a:p>
            <a:pPr marL="0" indent="0">
              <a:buNone/>
              <a:defRPr/>
            </a:pPr>
            <a:r>
              <a:rPr lang="en-US"/>
              <a:t>	</a:t>
            </a:r>
            <a:endParaRPr lang="en-US">
              <a:solidFill>
                <a:schemeClr val="accent1"/>
              </a:solidFill>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1026"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 name="Title 3"/>
          <p:cNvSpPr>
            <a:spLocks noGrp="1"/>
          </p:cNvSpPr>
          <p:nvPr>
            <p:ph type="title"/>
          </p:nvPr>
        </p:nvSpPr>
        <p:spPr bwMode="auto"/>
        <p:txBody>
          <a:bodyPr>
            <a:normAutofit/>
          </a:bodyPr>
          <a:lstStyle/>
          <a:p>
            <a:pPr>
              <a:defRPr/>
            </a:pPr>
            <a:r>
              <a:rPr lang="en-US"/>
              <a:t>PREVENT - SFS Principles</a:t>
            </a:r>
            <a:endParaRPr/>
          </a:p>
        </p:txBody>
      </p:sp>
      <p:sp>
        <p:nvSpPr>
          <p:cNvPr id="3" name="Subtitle 2"/>
          <p:cNvSpPr>
            <a:spLocks noGrp="1"/>
          </p:cNvSpPr>
          <p:nvPr>
            <p:ph idx="1"/>
          </p:nvPr>
        </p:nvSpPr>
        <p:spPr bwMode="auto"/>
        <p:txBody>
          <a:bodyPr>
            <a:normAutofit/>
          </a:bodyPr>
          <a:lstStyle/>
          <a:p>
            <a:pPr marL="0" indent="0">
              <a:buNone/>
              <a:defRPr/>
            </a:pPr>
            <a:r>
              <a:rPr lang="en-US" b="1">
                <a:solidFill>
                  <a:srgbClr val="0070C0"/>
                </a:solidFill>
              </a:rPr>
              <a:t>P</a:t>
            </a:r>
            <a:r>
              <a:rPr lang="en-US"/>
              <a:t>riority, </a:t>
            </a:r>
            <a:r>
              <a:rPr lang="en-US" b="1">
                <a:solidFill>
                  <a:srgbClr val="0070C0"/>
                </a:solidFill>
              </a:rPr>
              <a:t>P</a:t>
            </a:r>
            <a:r>
              <a:rPr lang="en-US"/>
              <a:t>rivacy, </a:t>
            </a:r>
            <a:r>
              <a:rPr lang="en-US" b="1">
                <a:solidFill>
                  <a:srgbClr val="0070C0"/>
                </a:solidFill>
              </a:rPr>
              <a:t>P</a:t>
            </a:r>
            <a:r>
              <a:rPr lang="en-US"/>
              <a:t>ermissions</a:t>
            </a:r>
            <a:endParaRPr/>
          </a:p>
          <a:p>
            <a:pPr marL="0" indent="0">
              <a:buNone/>
              <a:defRPr/>
            </a:pPr>
            <a:r>
              <a:rPr lang="en-US" b="1">
                <a:solidFill>
                  <a:srgbClr val="0070C0"/>
                </a:solidFill>
              </a:rPr>
              <a:t>R</a:t>
            </a:r>
            <a:r>
              <a:rPr lang="en-US"/>
              <a:t>eporting &amp; logging</a:t>
            </a:r>
            <a:endParaRPr/>
          </a:p>
          <a:p>
            <a:pPr marL="0" indent="0">
              <a:buNone/>
              <a:defRPr/>
            </a:pPr>
            <a:r>
              <a:rPr lang="en-US" b="1">
                <a:solidFill>
                  <a:srgbClr val="0070C0"/>
                </a:solidFill>
              </a:rPr>
              <a:t>E</a:t>
            </a:r>
            <a:r>
              <a:rPr lang="en-US"/>
              <a:t>asy to use securely</a:t>
            </a:r>
            <a:endParaRPr/>
          </a:p>
          <a:p>
            <a:pPr marL="0" indent="0">
              <a:buNone/>
              <a:defRPr/>
            </a:pPr>
            <a:r>
              <a:rPr lang="en-US" b="1">
                <a:solidFill>
                  <a:srgbClr val="0070C0"/>
                </a:solidFill>
              </a:rPr>
              <a:t>V</a:t>
            </a:r>
            <a:r>
              <a:rPr lang="en-US"/>
              <a:t>erify</a:t>
            </a:r>
            <a:endParaRPr/>
          </a:p>
          <a:p>
            <a:pPr marL="0" indent="0">
              <a:buNone/>
              <a:defRPr/>
            </a:pPr>
            <a:r>
              <a:rPr lang="en-US" b="1">
                <a:solidFill>
                  <a:srgbClr val="0070C0"/>
                </a:solidFill>
              </a:rPr>
              <a:t>E</a:t>
            </a:r>
            <a:r>
              <a:rPr lang="en-US"/>
              <a:t>rrors &amp; exceptions</a:t>
            </a:r>
            <a:endParaRPr/>
          </a:p>
          <a:p>
            <a:pPr marL="0" indent="0">
              <a:buNone/>
              <a:defRPr/>
            </a:pPr>
            <a:r>
              <a:rPr lang="en-US" b="1">
                <a:solidFill>
                  <a:srgbClr val="0070C0"/>
                </a:solidFill>
              </a:rPr>
              <a:t>N</a:t>
            </a:r>
            <a:r>
              <a:rPr lang="en-US"/>
              <a:t>eat code</a:t>
            </a:r>
            <a:endParaRPr/>
          </a:p>
          <a:p>
            <a:pPr marL="0" indent="0">
              <a:buNone/>
              <a:defRPr/>
            </a:pPr>
            <a:r>
              <a:rPr lang="en-US" b="1">
                <a:solidFill>
                  <a:srgbClr val="0070C0"/>
                </a:solidFill>
              </a:rPr>
              <a:t>T</a:t>
            </a:r>
            <a:r>
              <a:rPr lang="en-US"/>
              <a:t>rust Boundaries </a:t>
            </a:r>
            <a:endParaRPr/>
          </a:p>
        </p:txBody>
      </p:sp>
      <p:pic>
        <p:nvPicPr>
          <p:cNvPr id="2" name="Ink 1"/>
          <p:cNvPicPr/>
          <p:nvPr/>
        </p:nvPicPr>
        <p:blipFill>
          <a:blip r:embed="rId3"/>
          <a:stretch/>
        </p:blipFill>
        <p:spPr bwMode="auto">
          <a:xfrm>
            <a:off x="1090589" y="5646934"/>
            <a:ext cx="210763" cy="1924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fontScale="92500" lnSpcReduction="10000"/>
          </a:bodyPr>
          <a:lstStyle/>
          <a:p>
            <a:pPr marL="0" indent="0">
              <a:buNone/>
              <a:defRPr/>
            </a:pPr>
            <a:r>
              <a:rPr lang="en-US" b="1"/>
              <a:t>The risks of unrestricted file upload</a:t>
            </a:r>
            <a:endParaRPr/>
          </a:p>
          <a:p>
            <a:pPr>
              <a:defRPr/>
            </a:pPr>
            <a:r>
              <a:rPr lang="en-US"/>
              <a:t>Malware Upload</a:t>
            </a:r>
            <a:endParaRPr/>
          </a:p>
          <a:p>
            <a:pPr>
              <a:defRPr/>
            </a:pPr>
            <a:r>
              <a:rPr lang="en-US"/>
              <a:t>Web Shells, executables</a:t>
            </a:r>
            <a:endParaRPr/>
          </a:p>
          <a:p>
            <a:pPr>
              <a:defRPr/>
            </a:pPr>
            <a:r>
              <a:rPr lang="en-US"/>
              <a:t>Overwriting Important Files</a:t>
            </a:r>
            <a:endParaRPr/>
          </a:p>
          <a:p>
            <a:pPr>
              <a:defRPr/>
            </a:pPr>
            <a:r>
              <a:rPr lang="en-US"/>
              <a:t>Denial of Service (DoS)</a:t>
            </a:r>
            <a:endParaRPr/>
          </a:p>
          <a:p>
            <a:pPr>
              <a:defRPr/>
            </a:pPr>
            <a:r>
              <a:rPr lang="en-US"/>
              <a:t>Storage of Illegal Content</a:t>
            </a:r>
            <a:endParaRPr/>
          </a:p>
          <a:p>
            <a:pPr>
              <a:defRPr/>
            </a:pPr>
            <a:r>
              <a:rPr lang="en-US"/>
              <a:t>Cross-site Scripting (XSS)</a:t>
            </a:r>
            <a:endParaRPr/>
          </a:p>
          <a:p>
            <a:pPr>
              <a:defRPr/>
            </a:pPr>
            <a:r>
              <a:rPr lang="en-US"/>
              <a:t>Bypassing File Type Restrictions**</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fontScale="92500" lnSpcReduction="10000"/>
          </a:bodyPr>
          <a:lstStyle/>
          <a:p>
            <a:pPr marL="0" indent="0">
              <a:buNone/>
              <a:defRPr/>
            </a:pPr>
            <a:r>
              <a:rPr lang="en-US" b="1"/>
              <a:t>The risks of unrestricted file upload</a:t>
            </a:r>
            <a:endParaRPr/>
          </a:p>
          <a:p>
            <a:pPr>
              <a:defRPr/>
            </a:pPr>
            <a:r>
              <a:rPr lang="en-US"/>
              <a:t>Malware Upload</a:t>
            </a:r>
            <a:endParaRPr/>
          </a:p>
          <a:p>
            <a:pPr>
              <a:defRPr/>
            </a:pPr>
            <a:r>
              <a:rPr lang="en-US"/>
              <a:t>Web Shells, executables</a:t>
            </a:r>
            <a:endParaRPr/>
          </a:p>
          <a:p>
            <a:pPr>
              <a:defRPr/>
            </a:pPr>
            <a:r>
              <a:rPr lang="en-US"/>
              <a:t>Overwriting Important Files</a:t>
            </a:r>
            <a:endParaRPr/>
          </a:p>
          <a:p>
            <a:pPr>
              <a:defRPr/>
            </a:pPr>
            <a:r>
              <a:rPr lang="en-US"/>
              <a:t>Overwriting other users Files</a:t>
            </a:r>
            <a:endParaRPr/>
          </a:p>
          <a:p>
            <a:pPr>
              <a:defRPr/>
            </a:pPr>
            <a:r>
              <a:rPr lang="en-US"/>
              <a:t>Denial of Service (DoS)</a:t>
            </a:r>
            <a:endParaRPr/>
          </a:p>
          <a:p>
            <a:pPr>
              <a:defRPr/>
            </a:pPr>
            <a:r>
              <a:rPr lang="en-US"/>
              <a:t>Storage of Illegal Content</a:t>
            </a:r>
            <a:endParaRPr/>
          </a:p>
          <a:p>
            <a:pPr>
              <a:defRPr/>
            </a:pPr>
            <a:r>
              <a:rPr lang="en-US"/>
              <a:t>Cross-site Scripting (XSS)</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sp>
        <p:nvSpPr>
          <p:cNvPr id="5" name="TextBox 4"/>
          <p:cNvSpPr txBox="1"/>
          <p:nvPr/>
        </p:nvSpPr>
        <p:spPr bwMode="auto">
          <a:xfrm>
            <a:off x="5943600" y="2850972"/>
            <a:ext cx="4747846" cy="1569660"/>
          </a:xfrm>
          <a:prstGeom prst="rect">
            <a:avLst/>
          </a:prstGeom>
          <a:noFill/>
        </p:spPr>
        <p:txBody>
          <a:bodyPr wrap="square" rtlCol="0">
            <a:spAutoFit/>
          </a:bodyPr>
          <a:lstStyle/>
          <a:p>
            <a:pPr>
              <a:defRPr/>
            </a:pPr>
            <a:r>
              <a:rPr lang="en-US" sz="3200">
                <a:solidFill>
                  <a:srgbClr val="FF0000"/>
                </a:solidFill>
              </a:rPr>
              <a:t>What is going to happen if you’ll overwrite the </a:t>
            </a:r>
            <a:r>
              <a:rPr lang="en-US" sz="3200">
                <a:solidFill>
                  <a:srgbClr val="FF0000"/>
                </a:solidFill>
              </a:rPr>
              <a:t>appsettings.json</a:t>
            </a:r>
            <a:r>
              <a:rPr lang="en-US" sz="3200">
                <a:solidFill>
                  <a:srgbClr val="FF0000"/>
                </a:solidFill>
              </a:rPr>
              <a: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Exploit!</a:t>
            </a:r>
            <a:endParaRPr/>
          </a:p>
          <a:p>
            <a:pPr>
              <a:defRPr/>
            </a:pPr>
            <a:r>
              <a:rPr lang="en-US"/>
              <a:t>Upload an exe file</a:t>
            </a:r>
            <a:endParaRPr/>
          </a:p>
          <a:p>
            <a:pPr>
              <a:defRPr/>
            </a:pPr>
            <a:r>
              <a:rPr lang="en-US"/>
              <a:t>Override the </a:t>
            </a:r>
            <a:r>
              <a:rPr lang="en-US"/>
              <a:t>appsettings.json</a:t>
            </a:r>
            <a:r>
              <a:rPr lang="en-US"/>
              <a:t>  </a:t>
            </a:r>
            <a:endParaRPr/>
          </a:p>
          <a:p>
            <a:pPr>
              <a:defRPr/>
            </a:pPr>
            <a:endParaRPr lang="en-US"/>
          </a:p>
          <a:p>
            <a:pPr marL="0" indent="0">
              <a:buNone/>
              <a:defRPr/>
            </a:pPr>
            <a:r>
              <a:rPr lang="en-US"/>
              <a:t>NOTE:</a:t>
            </a:r>
            <a:br>
              <a:rPr lang="en-US"/>
            </a:br>
            <a:r>
              <a:rPr lang="en-US"/>
              <a:t>For simplicity, disable CSRF/Anti-forgery</a:t>
            </a:r>
            <a:endParaRPr/>
          </a:p>
          <a:p>
            <a:pPr marL="0" indent="0">
              <a:buNone/>
              <a:defRPr/>
            </a:pPr>
            <a:endParaRPr lang="en-US"/>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5" name="Picture 2" descr="Hacker - Free security icons"/>
          <p:cNvPicPr>
            <a:picLocks noChangeAspect="1" noChangeArrowheads="1"/>
          </p:cNvPicPr>
          <p:nvPr/>
        </p:nvPicPr>
        <p:blipFill>
          <a:blip r:embed="rId3"/>
          <a:stretch/>
        </p:blipFill>
        <p:spPr bwMode="auto">
          <a:xfrm>
            <a:off x="11247120" y="5943600"/>
            <a:ext cx="914400" cy="914400"/>
          </a:xfrm>
          <a:prstGeom prst="rect">
            <a:avLst/>
          </a:prstGeom>
          <a:noFill/>
        </p:spPr>
      </p:pic>
      <p:sp>
        <p:nvSpPr>
          <p:cNvPr id="6" name="TextBox 5"/>
          <p:cNvSpPr txBox="1"/>
          <p:nvPr/>
        </p:nvSpPr>
        <p:spPr bwMode="auto">
          <a:xfrm>
            <a:off x="6956772" y="2153215"/>
            <a:ext cx="3915508" cy="2246769"/>
          </a:xfrm>
          <a:prstGeom prst="rect">
            <a:avLst/>
          </a:prstGeom>
          <a:noFill/>
        </p:spPr>
        <p:txBody>
          <a:bodyPr wrap="square" rtlCol="0">
            <a:spAutoFit/>
          </a:bodyPr>
          <a:lstStyle/>
          <a:p>
            <a:pPr>
              <a:defRPr/>
            </a:pPr>
            <a:r>
              <a:rPr lang="en-US" sz="2800">
                <a:solidFill>
                  <a:srgbClr val="FF0000"/>
                </a:solidFill>
              </a:rPr>
              <a:t>You can use:</a:t>
            </a:r>
            <a:endParaRPr/>
          </a:p>
          <a:p>
            <a:pPr>
              <a:defRPr/>
            </a:pPr>
            <a:r>
              <a:rPr lang="en-US" sz="2800">
                <a:solidFill>
                  <a:srgbClr val="FF0000"/>
                </a:solidFill>
              </a:rPr>
              <a:t>burp, </a:t>
            </a:r>
            <a:br>
              <a:rPr lang="en-US" sz="2800">
                <a:solidFill>
                  <a:srgbClr val="FF0000"/>
                </a:solidFill>
              </a:rPr>
            </a:br>
            <a:r>
              <a:rPr lang="en-US" sz="2800">
                <a:solidFill>
                  <a:srgbClr val="FF0000"/>
                </a:solidFill>
              </a:rPr>
              <a:t>C# console application, </a:t>
            </a:r>
            <a:br>
              <a:rPr lang="en-US" sz="2800">
                <a:solidFill>
                  <a:srgbClr val="FF0000"/>
                </a:solidFill>
              </a:rPr>
            </a:br>
            <a:r>
              <a:rPr lang="en-US" sz="2800">
                <a:solidFill>
                  <a:srgbClr val="FF0000"/>
                </a:solidFill>
              </a:rPr>
              <a:t>python script , PowerShell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Your Hacker’s Goal – Server-Side Edition</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Override the </a:t>
            </a:r>
            <a:r>
              <a:rPr lang="en-US" b="1"/>
              <a:t>appsettings</a:t>
            </a:r>
            <a:endParaRPr lang="en-US" b="1"/>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9" name="Picture 8" descr="A person with long red hair&#10;&#10;Description automatically generated"/>
          <p:cNvPicPr>
            <a:picLocks noChangeAspect="1"/>
          </p:cNvPicPr>
          <p:nvPr/>
        </p:nvPicPr>
        <p:blipFill>
          <a:blip r:embed="rId3"/>
          <a:stretch/>
        </p:blipFill>
        <p:spPr bwMode="auto">
          <a:xfrm>
            <a:off x="10607040" y="1280160"/>
            <a:ext cx="1528649" cy="1528649"/>
          </a:xfrm>
          <a:prstGeom prst="rect">
            <a:avLst/>
          </a:prstGeom>
        </p:spPr>
      </p:pic>
      <p:pic>
        <p:nvPicPr>
          <p:cNvPr id="13" name="Picture 12"/>
          <p:cNvPicPr>
            <a:picLocks noChangeAspect="1"/>
          </p:cNvPicPr>
          <p:nvPr/>
        </p:nvPicPr>
        <p:blipFill>
          <a:blip r:embed="rId4"/>
          <a:stretch/>
        </p:blipFill>
        <p:spPr bwMode="auto">
          <a:xfrm>
            <a:off x="785459" y="2808809"/>
            <a:ext cx="7792537" cy="3429479"/>
          </a:xfrm>
          <a:prstGeom prst="rect">
            <a:avLst/>
          </a:prstGeom>
          <a:ln w="25400">
            <a:solidFill>
              <a:srgbClr val="0070C0"/>
            </a:solidFill>
          </a:ln>
        </p:spPr>
      </p:pic>
      <p:sp>
        <p:nvSpPr>
          <p:cNvPr id="14" name="TextBox 13"/>
          <p:cNvSpPr txBox="1"/>
          <p:nvPr/>
        </p:nvSpPr>
        <p:spPr bwMode="auto">
          <a:xfrm>
            <a:off x="8577996" y="3429000"/>
            <a:ext cx="2109216" cy="1477328"/>
          </a:xfrm>
          <a:prstGeom prst="rect">
            <a:avLst/>
          </a:prstGeom>
          <a:noFill/>
        </p:spPr>
        <p:txBody>
          <a:bodyPr wrap="square" rtlCol="0">
            <a:spAutoFit/>
          </a:bodyPr>
          <a:lstStyle/>
          <a:p>
            <a:pPr>
              <a:defRPr/>
            </a:pPr>
            <a:r>
              <a:rPr lang="en-US" b="1">
                <a:solidFill>
                  <a:srgbClr val="FF0000"/>
                </a:solidFill>
              </a:rPr>
              <a:t>Developers are the best hackers </a:t>
            </a:r>
            <a:r>
              <a:rPr lang="en-US" b="1">
                <a:solidFill>
                  <a:srgbClr val="FF0000"/>
                </a:solidFill>
              </a:rPr>
              <a:t></a:t>
            </a:r>
            <a:endParaRPr/>
          </a:p>
          <a:p>
            <a:pPr>
              <a:defRPr/>
            </a:pPr>
            <a:r>
              <a:rPr lang="en-US" b="1">
                <a:solidFill>
                  <a:srgbClr val="FF0000"/>
                </a:solidFill>
              </a:rPr>
              <a:t>You don’t need tools, you have </a:t>
            </a:r>
            <a:r>
              <a:rPr lang="en-US" b="1">
                <a:solidFill>
                  <a:srgbClr val="FF0000"/>
                </a:solidFill>
              </a:rPr>
              <a:t>csharp</a:t>
            </a:r>
            <a:r>
              <a:rPr lang="en-US" b="1">
                <a:solidFill>
                  <a:srgbClr val="FF0000"/>
                </a:solidFill>
              </a:rPr>
              <a:t>!</a:t>
            </a:r>
            <a:endParaRPr lang="en-US" b="1">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Restrict File Upload!</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What should you take care of?</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7" name="Graphic 6"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lang="en-US"/>
              <a:t>Restrict File Upload!</a:t>
            </a:r>
            <a:endParaRPr lang="he-IL"/>
          </a:p>
        </p:txBody>
      </p:sp>
      <p:sp>
        <p:nvSpPr>
          <p:cNvPr id="3" name="Content Placeholder 2"/>
          <p:cNvSpPr>
            <a:spLocks noGrp="1"/>
          </p:cNvSpPr>
          <p:nvPr>
            <p:ph idx="1"/>
          </p:nvPr>
        </p:nvSpPr>
        <p:spPr bwMode="auto"/>
        <p:txBody>
          <a:bodyPr>
            <a:normAutofit/>
          </a:bodyPr>
          <a:lstStyle/>
          <a:p>
            <a:pPr marL="0" indent="0">
              <a:buNone/>
              <a:defRPr/>
            </a:pPr>
            <a:r>
              <a:rPr lang="en-US" b="1"/>
              <a:t>What should you take care of?</a:t>
            </a:r>
            <a:endParaRPr/>
          </a:p>
          <a:p>
            <a:pPr marL="0" indent="0">
              <a:buNone/>
              <a:defRPr/>
            </a:pPr>
            <a:r>
              <a:rPr lang="en-US" strike="sngStrike"/>
              <a:t>Block problematic extensions</a:t>
            </a:r>
            <a:endParaRPr/>
          </a:p>
          <a:p>
            <a:pPr marL="0" indent="0">
              <a:buNone/>
              <a:defRPr/>
            </a:pPr>
            <a:r>
              <a:rPr lang="en-US"/>
              <a:t>Allow specific extensions</a:t>
            </a:r>
            <a:endParaRPr/>
          </a:p>
          <a:p>
            <a:pPr marL="0" indent="0">
              <a:buNone/>
              <a:defRPr/>
            </a:pPr>
            <a:r>
              <a:rPr lang="en-US"/>
              <a:t>Allow specific </a:t>
            </a:r>
            <a:r>
              <a:rPr lang="en-US"/>
              <a:t>mimetypes</a:t>
            </a:r>
            <a:endParaRPr lang="en-US"/>
          </a:p>
          <a:p>
            <a:pPr marL="0" indent="0">
              <a:buNone/>
              <a:defRPr/>
            </a:pPr>
            <a:r>
              <a:rPr lang="en-US"/>
              <a:t>Make sure the upload takes place in a dedicated folder</a:t>
            </a:r>
            <a:endParaRPr/>
          </a:p>
          <a:p>
            <a:pPr marL="0" indent="0">
              <a:buNone/>
              <a:defRPr/>
            </a:pPr>
            <a:r>
              <a:rPr lang="en-US"/>
              <a:t>Give the uploaded file a unique name </a:t>
            </a:r>
            <a:endParaRPr/>
          </a:p>
          <a:p>
            <a:pPr marL="0" indent="0">
              <a:buNone/>
              <a:defRPr/>
            </a:pPr>
            <a:r>
              <a:rPr lang="en-US"/>
              <a:t>Pay Attention to error messages you return to the client</a:t>
            </a:r>
            <a:endParaRPr/>
          </a:p>
        </p:txBody>
      </p:sp>
      <p:sp>
        <p:nvSpPr>
          <p:cNvPr id="4" name="AutoShape 2" descr="Sticker with no label"/>
          <p:cNvSpPr>
            <a:spLocks noChangeArrowheads="1" noChangeAspect="1"/>
          </p:cNvSpPr>
          <p:nvPr/>
        </p:nvSpPr>
        <p:spPr bwMode="auto">
          <a:xfrm>
            <a:off x="5943600" y="3276600"/>
            <a:ext cx="304800" cy="304800"/>
          </a:xfrm>
          <a:prstGeom prst="rect">
            <a:avLst/>
          </a:prstGeom>
          <a:noFill/>
        </p:spPr>
        <p:txBody>
          <a:bodyPr vert="horz" wrap="square" lIns="91440" tIns="45720" rIns="91440" bIns="45720" numCol="1" anchor="t" anchorCtr="0" compatLnSpc="1">
            <a:prstTxWarp prst="textNoShape"/>
          </a:bodyPr>
          <a:lstStyle/>
          <a:p>
            <a:pPr>
              <a:defRPr/>
            </a:pPr>
            <a:endParaRPr lang="en-US"/>
          </a:p>
        </p:txBody>
      </p:sp>
      <p:pic>
        <p:nvPicPr>
          <p:cNvPr id="7" name="Graphic 6" descr="Programmer female with solid fill"/>
          <p:cNvPicPr>
            <a:picLocks noChangeAspect="1"/>
          </p:cNvPicPr>
          <p:nvPr/>
        </p:nvPicPr>
        <p:blipFill>
          <a:blip r:embed="rId3"/>
          <a:stretch/>
        </p:blipFill>
        <p:spPr bwMode="auto">
          <a:xfrm>
            <a:off x="11207262" y="5750168"/>
            <a:ext cx="914400" cy="9144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94FDB94D6AD747ABBBE34640254631" ma:contentTypeVersion="3" ma:contentTypeDescription="Create a new document." ma:contentTypeScope="" ma:versionID="d6374825df6d646de0fc84f9b88cf86a">
  <xsd:schema xmlns:xsd="http://www.w3.org/2001/XMLSchema" xmlns:xs="http://www.w3.org/2001/XMLSchema" xmlns:p="http://schemas.microsoft.com/office/2006/metadata/properties" xmlns:ns3="266411dd-2367-4efb-a705-6622fd027e50" targetNamespace="http://schemas.microsoft.com/office/2006/metadata/properties" ma:root="true" ma:fieldsID="c6abf561e2791ea707a93c7c33857504" ns3:_="">
    <xsd:import namespace="266411dd-2367-4efb-a705-6622fd027e5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6411dd-2367-4efb-a705-6622fd027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05D491-0D16-434A-9BAF-07AA55633FC0}">
  <ds:schemaRefs>
    <ds:schemaRef ds:uri="266411dd-2367-4efb-a705-6622fd027e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D58FF0-7F7A-43FE-ADD8-2FF80EBD9088}">
  <ds:schemaRefs>
    <ds:schemaRef ds:uri="http://schemas.microsoft.com/sharepoint/v3/contenttype/forms"/>
  </ds:schemaRefs>
</ds:datastoreItem>
</file>

<file path=customXml/itemProps3.xml><?xml version="1.0" encoding="utf-8"?>
<ds:datastoreItem xmlns:ds="http://schemas.openxmlformats.org/officeDocument/2006/customXml" ds:itemID="{E004979D-35E8-405A-9D27-BE9590E51689}">
  <ds:schemaRefs>
    <ds:schemaRef ds:uri="266411dd-2367-4efb-a705-6622fd027e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0</Words>
  <Application>ONLYOFFICE/8.2.2.22</Application>
  <PresentationFormat>On-screen Show (4:3)</PresentationFormat>
  <Paragraphs>0</Paragraphs>
  <Slides>133</Slides>
  <Notes>133</Notes>
  <HiddenSlides>0</HiddenSlides>
  <MMClips>2</MMClips>
  <ScaleCrop>0</ScaleCrop>
  <HeadingPairs>
    <vt:vector size="4" baseType="variant">
      <vt:variant>
        <vt:lpstr>Theme</vt:lpstr>
      </vt:variant>
      <vt:variant>
        <vt:i4>1</vt:i4>
      </vt:variant>
      <vt:variant>
        <vt:lpstr>Slide Titles</vt:lpstr>
      </vt:variant>
      <vt:variant>
        <vt:i4>133</vt:i4>
      </vt:variant>
    </vt:vector>
  </HeadingPairs>
  <TitlesOfParts>
    <vt:vector size="13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Yariv Tal</dc:creator>
  <cp:lastModifiedBy/>
  <cp:revision>49</cp:revision>
  <dcterms:created xsi:type="dcterms:W3CDTF">2023-05-16T12:10:17Z</dcterms:created>
  <dcterms:modified xsi:type="dcterms:W3CDTF">2025-02-09T14:15:50Z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0x0101009494FDB94D6AD747ABBBE34640254631</vt:lpwstr>
  </property>
</Properties>
</file>